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5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89" autoAdjust="0"/>
    <p:restoredTop sz="94660"/>
  </p:normalViewPr>
  <p:slideViewPr>
    <p:cSldViewPr>
      <p:cViewPr varScale="1">
        <p:scale>
          <a:sx n="69" d="100"/>
          <a:sy n="69" d="100"/>
        </p:scale>
        <p:origin x="2532" y="288"/>
      </p:cViewPr>
      <p:guideLst>
        <p:guide orient="horz" pos="312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6ABE0-DDA8-488B-B119-013D7FD34523}" type="datetimeFigureOut">
              <a:rPr kumimoji="1" lang="ja-JP" altLang="en-US" smtClean="0"/>
              <a:t>2025/11/23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5892-416F-49C1-9715-28175B26E5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78270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6ABE0-DDA8-488B-B119-013D7FD34523}" type="datetimeFigureOut">
              <a:rPr kumimoji="1" lang="ja-JP" altLang="en-US" smtClean="0"/>
              <a:t>2025/11/23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5892-416F-49C1-9715-28175B26E5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9222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6ABE0-DDA8-488B-B119-013D7FD34523}" type="datetimeFigureOut">
              <a:rPr kumimoji="1" lang="ja-JP" altLang="en-US" smtClean="0"/>
              <a:t>2025/11/23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5892-416F-49C1-9715-28175B26E5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87306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6ABE0-DDA8-488B-B119-013D7FD34523}" type="datetimeFigureOut">
              <a:rPr kumimoji="1" lang="ja-JP" altLang="en-US" smtClean="0"/>
              <a:t>2025/11/23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5892-416F-49C1-9715-28175B26E5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01689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6ABE0-DDA8-488B-B119-013D7FD34523}" type="datetimeFigureOut">
              <a:rPr kumimoji="1" lang="ja-JP" altLang="en-US" smtClean="0"/>
              <a:t>2025/11/23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5892-416F-49C1-9715-28175B26E5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25834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6ABE0-DDA8-488B-B119-013D7FD34523}" type="datetimeFigureOut">
              <a:rPr kumimoji="1" lang="ja-JP" altLang="en-US" smtClean="0"/>
              <a:t>2025/11/23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5892-416F-49C1-9715-28175B26E5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44688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6ABE0-DDA8-488B-B119-013D7FD34523}" type="datetimeFigureOut">
              <a:rPr kumimoji="1" lang="ja-JP" altLang="en-US" smtClean="0"/>
              <a:t>2025/11/23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5892-416F-49C1-9715-28175B26E5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46453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6ABE0-DDA8-488B-B119-013D7FD34523}" type="datetimeFigureOut">
              <a:rPr kumimoji="1" lang="ja-JP" altLang="en-US" smtClean="0"/>
              <a:t>2025/11/23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5892-416F-49C1-9715-28175B26E5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8888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6ABE0-DDA8-488B-B119-013D7FD34523}" type="datetimeFigureOut">
              <a:rPr kumimoji="1" lang="ja-JP" altLang="en-US" smtClean="0"/>
              <a:t>2025/11/23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5892-416F-49C1-9715-28175B26E5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0107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6ABE0-DDA8-488B-B119-013D7FD34523}" type="datetimeFigureOut">
              <a:rPr kumimoji="1" lang="ja-JP" altLang="en-US" smtClean="0"/>
              <a:t>2025/11/23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5892-416F-49C1-9715-28175B26E5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762421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56ABE0-DDA8-488B-B119-013D7FD34523}" type="datetimeFigureOut">
              <a:rPr kumimoji="1" lang="ja-JP" altLang="en-US" smtClean="0"/>
              <a:t>2025/11/23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6D5892-416F-49C1-9715-28175B26E5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22231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D56ABE0-DDA8-488B-B119-013D7FD34523}" type="datetimeFigureOut">
              <a:rPr kumimoji="1" lang="ja-JP" altLang="en-US" smtClean="0"/>
              <a:t>2025/11/23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16D5892-416F-49C1-9715-28175B26E59A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3515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4EC48AB-FAE1-1359-48CC-C4F028CBA2D0}"/>
              </a:ext>
            </a:extLst>
          </p:cNvPr>
          <p:cNvSpPr txBox="1"/>
          <p:nvPr/>
        </p:nvSpPr>
        <p:spPr>
          <a:xfrm>
            <a:off x="116632" y="128464"/>
            <a:ext cx="6741367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>
              <a:lnSpc>
                <a:spcPts val="2200"/>
              </a:lnSpc>
            </a:pPr>
            <a:r>
              <a:rPr kumimoji="1" lang="ja-JP" altLang="en-US" sz="1801" b="1" kern="100" dirty="0"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正楷書体-PRO" panose="03000600000000000000" pitchFamily="66" charset="-128"/>
                <a:ea typeface="HG正楷書体-PRO" panose="03000600000000000000" pitchFamily="66" charset="-128"/>
                <a:cs typeface="Dreaming Outloud Script Pro" panose="020F0502020204030204" pitchFamily="66" charset="0"/>
              </a:rPr>
              <a:t>陰影の表現</a:t>
            </a:r>
            <a:endParaRPr kumimoji="1" lang="en-US" altLang="ja-JP" sz="1801" b="1" kern="100" dirty="0">
              <a:solidFill>
                <a:srgbClr val="ED7D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正楷書体-PRO" panose="03000600000000000000" pitchFamily="66" charset="-128"/>
              <a:ea typeface="HG正楷書体-PRO" panose="03000600000000000000" pitchFamily="66" charset="-128"/>
              <a:cs typeface="Dreaming Outloud Script Pro" panose="020F0502020204030204" pitchFamily="66" charset="0"/>
            </a:endParaRPr>
          </a:p>
          <a:p>
            <a:pPr defTabSz="914400">
              <a:lnSpc>
                <a:spcPts val="1801"/>
              </a:lnSpc>
            </a:pPr>
            <a:r>
              <a:rPr kumimoji="1" lang="en-US" altLang="ja-JP" sz="1801" b="1" kern="100" dirty="0"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Ink Free" panose="03080402000500000000" pitchFamily="66" charset="0"/>
                <a:ea typeface="ＭＳ 明朝" panose="02020609040205080304" pitchFamily="17" charset="-128"/>
                <a:cs typeface="Dreaming Outloud Script Pro" panose="020F0502020204030204" pitchFamily="66" charset="0"/>
              </a:rPr>
              <a:t>Surface Shading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615DF1A6-2103-CC53-C07E-6EF282578F4F}"/>
              </a:ext>
            </a:extLst>
          </p:cNvPr>
          <p:cNvSpPr txBox="1"/>
          <p:nvPr/>
        </p:nvSpPr>
        <p:spPr>
          <a:xfrm>
            <a:off x="116632" y="745300"/>
            <a:ext cx="6741368" cy="739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rgbClr val="FFC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～陰～</a:t>
            </a:r>
            <a:endParaRPr lang="en-US" altLang="ja-JP" sz="1401" dirty="0">
              <a:solidFill>
                <a:srgbClr val="FFC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物品の表面に陰影を施し、形状をより理解しやすくするための表現方法です。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物品表面の起伏や穴の存在などを明確にすることが、主な目的です。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BD2641CC-A493-B1A9-3E54-F00AEF194254}"/>
              </a:ext>
            </a:extLst>
          </p:cNvPr>
          <p:cNvSpPr txBox="1"/>
          <p:nvPr/>
        </p:nvSpPr>
        <p:spPr>
          <a:xfrm>
            <a:off x="116632" y="1484348"/>
            <a:ext cx="6741368" cy="5234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rgbClr val="FFC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～陰が示すもの～</a:t>
            </a:r>
            <a:endParaRPr lang="en-US" altLang="ja-JP" sz="1401" dirty="0">
              <a:solidFill>
                <a:srgbClr val="FFC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立体表面に光が射すことによって生じる明暗の、暗い部分の事。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11" name="図 10" descr="ダイアグラム&#10;&#10;AI 生成コンテンツは誤りを含む可能性があります。">
            <a:extLst>
              <a:ext uri="{FF2B5EF4-FFF2-40B4-BE49-F238E27FC236}">
                <a16:creationId xmlns:a16="http://schemas.microsoft.com/office/drawing/2014/main" id="{DE28BE0A-F096-E634-5F4B-9AC35C3FA191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2" y="2072680"/>
            <a:ext cx="2753109" cy="1066949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68EBB7A-6BE8-CCD5-09BF-A0FBF6FE86EA}"/>
              </a:ext>
            </a:extLst>
          </p:cNvPr>
          <p:cNvSpPr txBox="1"/>
          <p:nvPr/>
        </p:nvSpPr>
        <p:spPr>
          <a:xfrm>
            <a:off x="116632" y="3477921"/>
            <a:ext cx="6741368" cy="5234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rgbClr val="FFFF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☆陰を描く時の留意点☆</a:t>
            </a:r>
            <a:endParaRPr lang="en-US" altLang="ja-JP" sz="1401" dirty="0">
              <a:solidFill>
                <a:srgbClr val="FFFF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・「陰」は、線、点、その他で表します。（様式</a:t>
            </a:r>
            <a:r>
              <a:rPr lang="en-US" altLang="ja-JP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6</a:t>
            </a:r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備考</a:t>
            </a:r>
            <a:r>
              <a:rPr lang="en-US" altLang="ja-JP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7</a:t>
            </a:r>
            <a:r>
              <a:rPr lang="ja-JP" altLang="en-US" sz="1401" dirty="0">
                <a:solidFill>
                  <a:schemeClr val="bg2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）</a:t>
            </a:r>
            <a:endParaRPr lang="en-US" altLang="ja-JP" sz="1401" dirty="0">
              <a:solidFill>
                <a:schemeClr val="bg2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15" name="図 14" descr="ダイアグラム&#10;&#10;AI 生成コンテンツは誤りを含む可能性があります。">
            <a:extLst>
              <a:ext uri="{FF2B5EF4-FFF2-40B4-BE49-F238E27FC236}">
                <a16:creationId xmlns:a16="http://schemas.microsoft.com/office/drawing/2014/main" id="{1D3DFC5F-1023-FCD3-B1A5-E115BCB4597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2" t="3624" b="300"/>
          <a:stretch>
            <a:fillRect/>
          </a:stretch>
        </p:blipFill>
        <p:spPr>
          <a:xfrm>
            <a:off x="2901977" y="4073406"/>
            <a:ext cx="2452469" cy="1830485"/>
          </a:xfrm>
          <a:prstGeom prst="rect">
            <a:avLst/>
          </a:prstGeom>
        </p:spPr>
      </p:pic>
      <p:pic>
        <p:nvPicPr>
          <p:cNvPr id="18" name="図 17" descr="ダイアグラム, 設計図&#10;&#10;AI 生成コンテンツは誤りを含む可能性があります。">
            <a:extLst>
              <a:ext uri="{FF2B5EF4-FFF2-40B4-BE49-F238E27FC236}">
                <a16:creationId xmlns:a16="http://schemas.microsoft.com/office/drawing/2014/main" id="{2F0FD7C5-E04B-02F5-8FB7-6EE5A7129F0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709" y="4073406"/>
            <a:ext cx="1952953" cy="1832400"/>
          </a:xfrm>
          <a:prstGeom prst="rect">
            <a:avLst/>
          </a:prstGeom>
        </p:spPr>
      </p:pic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F66C7065-4903-764F-09A3-9780B01F877E}"/>
              </a:ext>
            </a:extLst>
          </p:cNvPr>
          <p:cNvSpPr txBox="1"/>
          <p:nvPr/>
        </p:nvSpPr>
        <p:spPr>
          <a:xfrm>
            <a:off x="256580" y="5998458"/>
            <a:ext cx="24732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FFFF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線を使った陰影</a:t>
            </a:r>
            <a:endParaRPr lang="en-US" altLang="ja-JP" sz="1200" b="1" dirty="0">
              <a:solidFill>
                <a:srgbClr val="FFFF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pPr algn="ctr"/>
            <a:r>
              <a:rPr lang="ja-JP" altLang="en-US" sz="1200" b="1" dirty="0">
                <a:solidFill>
                  <a:srgbClr val="FFFF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（ラインシェーディング）</a:t>
            </a:r>
            <a:endParaRPr lang="en-US" altLang="ja-JP" sz="1200" b="1" dirty="0">
              <a:solidFill>
                <a:srgbClr val="FFFF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B9929F3D-3239-A7FA-D6F7-1C732AD27E0B}"/>
              </a:ext>
            </a:extLst>
          </p:cNvPr>
          <p:cNvSpPr txBox="1"/>
          <p:nvPr/>
        </p:nvSpPr>
        <p:spPr>
          <a:xfrm>
            <a:off x="2891606" y="5998458"/>
            <a:ext cx="247321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FFFF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点を使った陰影</a:t>
            </a:r>
            <a:endParaRPr lang="en-US" altLang="ja-JP" sz="1200" b="1" dirty="0">
              <a:solidFill>
                <a:srgbClr val="FFFF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  <a:p>
            <a:pPr algn="ctr"/>
            <a:r>
              <a:rPr lang="ja-JP" altLang="en-US" sz="1200" b="1" dirty="0">
                <a:solidFill>
                  <a:srgbClr val="FFFF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（スティプル</a:t>
            </a:r>
            <a:r>
              <a:rPr lang="en-US" altLang="ja-JP" sz="1200" b="1" dirty="0">
                <a:solidFill>
                  <a:srgbClr val="FFFF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/</a:t>
            </a:r>
            <a:r>
              <a:rPr lang="ja-JP" altLang="en-US" sz="1200" b="1" dirty="0">
                <a:solidFill>
                  <a:srgbClr val="FFFF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点描）</a:t>
            </a:r>
            <a:endParaRPr lang="en-US" altLang="ja-JP" sz="1200" b="1" dirty="0">
              <a:solidFill>
                <a:srgbClr val="FFFF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50232C9E-D4F3-A7C1-3371-A9B4C5FD397C}"/>
              </a:ext>
            </a:extLst>
          </p:cNvPr>
          <p:cNvGrpSpPr/>
          <p:nvPr/>
        </p:nvGrpSpPr>
        <p:grpSpPr>
          <a:xfrm>
            <a:off x="624314" y="6758269"/>
            <a:ext cx="1738693" cy="1960149"/>
            <a:chOff x="624314" y="6539890"/>
            <a:chExt cx="1738693" cy="1960149"/>
          </a:xfrm>
        </p:grpSpPr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B5653D74-4784-74F5-6F29-D79017B8790B}"/>
                </a:ext>
              </a:extLst>
            </p:cNvPr>
            <p:cNvSpPr/>
            <p:nvPr/>
          </p:nvSpPr>
          <p:spPr>
            <a:xfrm>
              <a:off x="1613866" y="7087435"/>
              <a:ext cx="629031" cy="363093"/>
            </a:xfrm>
            <a:custGeom>
              <a:avLst/>
              <a:gdLst>
                <a:gd name="csX0" fmla="*/ 0 w 629031"/>
                <a:gd name="csY0" fmla="*/ 363093 h 363093"/>
                <a:gd name="csX1" fmla="*/ 629031 w 629031"/>
                <a:gd name="csY1" fmla="*/ 0 h 36309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</a:cxnLst>
              <a:rect l="l" t="t" r="r" b="b"/>
              <a:pathLst>
                <a:path w="629031" h="363093">
                  <a:moveTo>
                    <a:pt x="0" y="363093"/>
                  </a:moveTo>
                  <a:lnTo>
                    <a:pt x="629031" y="0"/>
                  </a:lnTo>
                </a:path>
              </a:pathLst>
            </a:custGeom>
            <a:ln w="12700" cap="rnd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83418845-4AC1-497F-3155-4C32301F3A49}"/>
                </a:ext>
              </a:extLst>
            </p:cNvPr>
            <p:cNvSpPr/>
            <p:nvPr/>
          </p:nvSpPr>
          <p:spPr>
            <a:xfrm>
              <a:off x="744519" y="7087435"/>
              <a:ext cx="629030" cy="363093"/>
            </a:xfrm>
            <a:custGeom>
              <a:avLst/>
              <a:gdLst>
                <a:gd name="csX0" fmla="*/ 629031 w 629030"/>
                <a:gd name="csY0" fmla="*/ 363093 h 363093"/>
                <a:gd name="csX1" fmla="*/ 0 w 629030"/>
                <a:gd name="csY1" fmla="*/ 0 h 363093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</a:cxnLst>
              <a:rect l="l" t="t" r="r" b="b"/>
              <a:pathLst>
                <a:path w="629030" h="363093">
                  <a:moveTo>
                    <a:pt x="629031" y="363093"/>
                  </a:moveTo>
                  <a:lnTo>
                    <a:pt x="0" y="0"/>
                  </a:lnTo>
                </a:path>
              </a:pathLst>
            </a:custGeom>
            <a:ln w="12700" cap="rnd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BF8D83D4-527B-7E99-1699-25E996B898A2}"/>
                </a:ext>
              </a:extLst>
            </p:cNvPr>
            <p:cNvSpPr/>
            <p:nvPr/>
          </p:nvSpPr>
          <p:spPr>
            <a:xfrm>
              <a:off x="1493756" y="7658744"/>
              <a:ext cx="9525" cy="726281"/>
            </a:xfrm>
            <a:custGeom>
              <a:avLst/>
              <a:gdLst>
                <a:gd name="csX0" fmla="*/ 0 w 9525"/>
                <a:gd name="csY0" fmla="*/ 0 h 726281"/>
                <a:gd name="csX1" fmla="*/ 0 w 9525"/>
                <a:gd name="csY1" fmla="*/ 726281 h 726281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</a:cxnLst>
              <a:rect l="l" t="t" r="r" b="b"/>
              <a:pathLst>
                <a:path w="9525" h="726281">
                  <a:moveTo>
                    <a:pt x="0" y="0"/>
                  </a:moveTo>
                  <a:lnTo>
                    <a:pt x="0" y="726281"/>
                  </a:lnTo>
                </a:path>
              </a:pathLst>
            </a:custGeom>
            <a:ln w="12700" cap="rnd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5479BBDF-9D61-6C79-3FE4-11DFAF6AEE7B}"/>
                </a:ext>
              </a:extLst>
            </p:cNvPr>
            <p:cNvSpPr/>
            <p:nvPr/>
          </p:nvSpPr>
          <p:spPr>
            <a:xfrm>
              <a:off x="624314" y="6539890"/>
              <a:ext cx="1738693" cy="1960149"/>
            </a:xfrm>
            <a:custGeom>
              <a:avLst/>
              <a:gdLst>
                <a:gd name="csX0" fmla="*/ 799243 w 1738693"/>
                <a:gd name="csY0" fmla="*/ 1943434 h 1960149"/>
                <a:gd name="csX1" fmla="*/ 939546 w 1738693"/>
                <a:gd name="csY1" fmla="*/ 1943434 h 1960149"/>
                <a:gd name="csX2" fmla="*/ 1668590 w 1738693"/>
                <a:gd name="csY2" fmla="*/ 1522524 h 1960149"/>
                <a:gd name="csX3" fmla="*/ 1738694 w 1738693"/>
                <a:gd name="csY3" fmla="*/ 1400985 h 1960149"/>
                <a:gd name="csX4" fmla="*/ 1738694 w 1738693"/>
                <a:gd name="csY4" fmla="*/ 559165 h 1960149"/>
                <a:gd name="csX5" fmla="*/ 1668590 w 1738693"/>
                <a:gd name="csY5" fmla="*/ 437626 h 1960149"/>
                <a:gd name="csX6" fmla="*/ 939546 w 1738693"/>
                <a:gd name="csY6" fmla="*/ 16716 h 1960149"/>
                <a:gd name="csX7" fmla="*/ 799243 w 1738693"/>
                <a:gd name="csY7" fmla="*/ 16716 h 1960149"/>
                <a:gd name="csX8" fmla="*/ 70199 w 1738693"/>
                <a:gd name="csY8" fmla="*/ 437626 h 1960149"/>
                <a:gd name="csX9" fmla="*/ 0 w 1738693"/>
                <a:gd name="csY9" fmla="*/ 559165 h 1960149"/>
                <a:gd name="csX10" fmla="*/ 0 w 1738693"/>
                <a:gd name="csY10" fmla="*/ 1400985 h 1960149"/>
                <a:gd name="csX11" fmla="*/ 70104 w 1738693"/>
                <a:gd name="csY11" fmla="*/ 1522524 h 1960149"/>
                <a:gd name="csX12" fmla="*/ 799148 w 1738693"/>
                <a:gd name="csY12" fmla="*/ 1943434 h 1960149"/>
              </a:gdLst>
              <a:ahLst/>
              <a:cxnLst>
                <a:cxn ang="0">
                  <a:pos x="csX0" y="csY0"/>
                </a:cxn>
                <a:cxn ang="0">
                  <a:pos x="csX1" y="csY1"/>
                </a:cxn>
                <a:cxn ang="0">
                  <a:pos x="csX2" y="csY2"/>
                </a:cxn>
                <a:cxn ang="0">
                  <a:pos x="csX3" y="csY3"/>
                </a:cxn>
                <a:cxn ang="0">
                  <a:pos x="csX4" y="csY4"/>
                </a:cxn>
                <a:cxn ang="0">
                  <a:pos x="csX5" y="csY5"/>
                </a:cxn>
                <a:cxn ang="0">
                  <a:pos x="csX6" y="csY6"/>
                </a:cxn>
                <a:cxn ang="0">
                  <a:pos x="csX7" y="csY7"/>
                </a:cxn>
                <a:cxn ang="0">
                  <a:pos x="csX8" y="csY8"/>
                </a:cxn>
                <a:cxn ang="0">
                  <a:pos x="csX9" y="csY9"/>
                </a:cxn>
                <a:cxn ang="0">
                  <a:pos x="csX10" y="csY10"/>
                </a:cxn>
                <a:cxn ang="0">
                  <a:pos x="csX11" y="csY11"/>
                </a:cxn>
                <a:cxn ang="0">
                  <a:pos x="csX12" y="csY12"/>
                </a:cxn>
              </a:cxnLst>
              <a:rect l="l" t="t" r="r" b="b"/>
              <a:pathLst>
                <a:path w="1738693" h="1960149">
                  <a:moveTo>
                    <a:pt x="799243" y="1943434"/>
                  </a:moveTo>
                  <a:cubicBezTo>
                    <a:pt x="837819" y="1965722"/>
                    <a:pt x="900970" y="1965722"/>
                    <a:pt x="939546" y="1943434"/>
                  </a:cubicBezTo>
                  <a:lnTo>
                    <a:pt x="1668590" y="1522524"/>
                  </a:lnTo>
                  <a:cubicBezTo>
                    <a:pt x="1707166" y="1500235"/>
                    <a:pt x="1738694" y="1445562"/>
                    <a:pt x="1738694" y="1400985"/>
                  </a:cubicBezTo>
                  <a:lnTo>
                    <a:pt x="1738694" y="559165"/>
                  </a:lnTo>
                  <a:cubicBezTo>
                    <a:pt x="1738694" y="514588"/>
                    <a:pt x="1707166" y="459915"/>
                    <a:pt x="1668590" y="437626"/>
                  </a:cubicBezTo>
                  <a:lnTo>
                    <a:pt x="939546" y="16716"/>
                  </a:lnTo>
                  <a:cubicBezTo>
                    <a:pt x="900970" y="-5572"/>
                    <a:pt x="837819" y="-5572"/>
                    <a:pt x="799243" y="16716"/>
                  </a:cubicBezTo>
                  <a:lnTo>
                    <a:pt x="70199" y="437626"/>
                  </a:lnTo>
                  <a:cubicBezTo>
                    <a:pt x="31623" y="459915"/>
                    <a:pt x="0" y="514588"/>
                    <a:pt x="0" y="559165"/>
                  </a:cubicBezTo>
                  <a:lnTo>
                    <a:pt x="0" y="1400985"/>
                  </a:lnTo>
                  <a:cubicBezTo>
                    <a:pt x="0" y="1445562"/>
                    <a:pt x="31528" y="1500235"/>
                    <a:pt x="70104" y="1522524"/>
                  </a:cubicBezTo>
                  <a:lnTo>
                    <a:pt x="799148" y="1943434"/>
                  </a:lnTo>
                  <a:close/>
                </a:path>
              </a:pathLst>
            </a:custGeom>
            <a:noFill/>
            <a:ln w="28575" cap="rnd">
              <a:solidFill>
                <a:schemeClr val="bg1"/>
              </a:solidFill>
              <a:prstDash val="solid"/>
              <a:round/>
            </a:ln>
          </p:spPr>
          <p:txBody>
            <a:bodyPr/>
            <a:lstStyle/>
            <a:p>
              <a:endParaRPr lang="ja-JP" altLang="en-US"/>
            </a:p>
          </p:txBody>
        </p:sp>
      </p:grp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E4ADFBD5-AC0E-4C14-45B0-893945998D58}"/>
              </a:ext>
            </a:extLst>
          </p:cNvPr>
          <p:cNvSpPr txBox="1"/>
          <p:nvPr/>
        </p:nvSpPr>
        <p:spPr>
          <a:xfrm>
            <a:off x="820538" y="8838859"/>
            <a:ext cx="136548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FFFF0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稜線の表現</a:t>
            </a:r>
            <a:endParaRPr lang="en-US" altLang="ja-JP" sz="1200" b="1" dirty="0">
              <a:solidFill>
                <a:srgbClr val="FFFF0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cxnSp>
        <p:nvCxnSpPr>
          <p:cNvPr id="31" name="直線矢印コネクタ 30">
            <a:extLst>
              <a:ext uri="{FF2B5EF4-FFF2-40B4-BE49-F238E27FC236}">
                <a16:creationId xmlns:a16="http://schemas.microsoft.com/office/drawing/2014/main" id="{209A19FF-464E-BC85-80E6-679725933B37}"/>
              </a:ext>
            </a:extLst>
          </p:cNvPr>
          <p:cNvCxnSpPr>
            <a:cxnSpLocks/>
          </p:cNvCxnSpPr>
          <p:nvPr/>
        </p:nvCxnSpPr>
        <p:spPr>
          <a:xfrm flipH="1" flipV="1">
            <a:off x="1493185" y="7736429"/>
            <a:ext cx="1398421" cy="830619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直線矢印コネクタ 35">
            <a:extLst>
              <a:ext uri="{FF2B5EF4-FFF2-40B4-BE49-F238E27FC236}">
                <a16:creationId xmlns:a16="http://schemas.microsoft.com/office/drawing/2014/main" id="{C9253D42-2473-3FD1-C286-9E35F924B179}"/>
              </a:ext>
            </a:extLst>
          </p:cNvPr>
          <p:cNvCxnSpPr>
            <a:cxnSpLocks/>
          </p:cNvCxnSpPr>
          <p:nvPr/>
        </p:nvCxnSpPr>
        <p:spPr>
          <a:xfrm flipH="1" flipV="1">
            <a:off x="1520788" y="8131575"/>
            <a:ext cx="1370818" cy="435473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>
            <a:extLst>
              <a:ext uri="{FF2B5EF4-FFF2-40B4-BE49-F238E27FC236}">
                <a16:creationId xmlns:a16="http://schemas.microsoft.com/office/drawing/2014/main" id="{B1448D0A-F79D-DE9B-95E3-2DA40F59CA42}"/>
              </a:ext>
            </a:extLst>
          </p:cNvPr>
          <p:cNvCxnSpPr>
            <a:cxnSpLocks/>
          </p:cNvCxnSpPr>
          <p:nvPr/>
        </p:nvCxnSpPr>
        <p:spPr>
          <a:xfrm flipH="1" flipV="1">
            <a:off x="1928096" y="7545288"/>
            <a:ext cx="963510" cy="1021760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FDB3CB53-B972-9B7D-CE09-41C934F642A6}"/>
              </a:ext>
            </a:extLst>
          </p:cNvPr>
          <p:cNvSpPr txBox="1"/>
          <p:nvPr/>
        </p:nvSpPr>
        <p:spPr>
          <a:xfrm>
            <a:off x="2847150" y="8481190"/>
            <a:ext cx="5114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00B0F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稜線</a:t>
            </a:r>
            <a:endParaRPr lang="en-US" altLang="ja-JP" sz="1200" b="1" dirty="0">
              <a:solidFill>
                <a:srgbClr val="00B0F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294782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50C48AB-F034-5932-4402-592FABAC3B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D61824D-9D31-1F70-9F76-6F99724B20D8}"/>
              </a:ext>
            </a:extLst>
          </p:cNvPr>
          <p:cNvSpPr txBox="1"/>
          <p:nvPr/>
        </p:nvSpPr>
        <p:spPr>
          <a:xfrm>
            <a:off x="116632" y="128464"/>
            <a:ext cx="6741367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1" b="1" i="0" u="none" strike="noStrike" kern="1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HG正楷書体-PRO" panose="03000600000000000000" pitchFamily="66" charset="-128"/>
                <a:ea typeface="HG正楷書体-PRO" panose="03000600000000000000" pitchFamily="66" charset="-128"/>
                <a:cs typeface="Dreaming Outloud Script Pro" panose="020F0502020204030204" pitchFamily="66" charset="0"/>
              </a:rPr>
              <a:t>陰影の表現</a:t>
            </a:r>
            <a:endParaRPr kumimoji="1" lang="en-US" altLang="ja-JP" sz="1801" b="1" i="0" u="none" strike="noStrike" kern="100" cap="none" spc="0" normalizeH="0" baseline="0" noProof="0" dirty="0">
              <a:ln>
                <a:noFill/>
              </a:ln>
              <a:solidFill>
                <a:srgbClr val="ED7D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HG正楷書体-PRO" panose="03000600000000000000" pitchFamily="66" charset="-128"/>
              <a:ea typeface="HG正楷書体-PRO" panose="03000600000000000000" pitchFamily="66" charset="-128"/>
              <a:cs typeface="Dreaming Outloud Script Pro" panose="020F0502020204030204" pitchFamily="66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80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1" b="1" i="0" u="none" strike="noStrike" kern="1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nk Free" panose="03080402000500000000" pitchFamily="66" charset="0"/>
                <a:ea typeface="ＭＳ 明朝" panose="02020609040205080304" pitchFamily="17" charset="-128"/>
                <a:cs typeface="Dreaming Outloud Script Pro" panose="020F0502020204030204" pitchFamily="66" charset="0"/>
              </a:rPr>
              <a:t>Surface Shading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86073C0-1A37-50BC-AE94-8E7DB19D5921}"/>
              </a:ext>
            </a:extLst>
          </p:cNvPr>
          <p:cNvSpPr txBox="1"/>
          <p:nvPr/>
        </p:nvSpPr>
        <p:spPr>
          <a:xfrm>
            <a:off x="116632" y="745300"/>
            <a:ext cx="6741368" cy="11701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1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+mn-cs"/>
              </a:rPr>
              <a:t>～線による陰影の表現～</a:t>
            </a:r>
            <a:endParaRPr kumimoji="0" lang="en-US" altLang="ja-JP" sz="1401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UD デジタル 教科書体 NK-B" panose="02020700000000000000" pitchFamily="18" charset="-128"/>
              <a:ea typeface="UD デジタル 教科書体 NK-B" panose="02020700000000000000" pitchFamily="18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1" b="0" i="0" u="none" strike="noStrike" kern="1200" cap="none" spc="0" normalizeH="0" baseline="0" noProof="0" dirty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+mn-cs"/>
              </a:rPr>
              <a:t>・ハッチングを用います。</a:t>
            </a:r>
            <a:endParaRPr kumimoji="0" lang="en-US" altLang="ja-JP" sz="1401" b="0" i="0" u="none" strike="noStrike" kern="1200" cap="none" spc="0" normalizeH="0" baseline="0" noProof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UD デジタル 教科書体 NK-R" panose="02020400000000000000" pitchFamily="18" charset="-128"/>
              <a:ea typeface="UD デジタル 教科書体 NK-R" panose="02020400000000000000" pitchFamily="18" charset="-128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401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絵画技法としてのハッチング。</a:t>
            </a:r>
            <a:endParaRPr lang="en-US" altLang="ja-JP" sz="1401" dirty="0">
              <a:solidFill>
                <a:srgbClr val="F8F8F8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401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製図法では、断面など特定の範囲を平行線で埋めることを指すのに対して、</a:t>
            </a:r>
            <a:endParaRPr lang="en-US" altLang="ja-JP" sz="1401" dirty="0">
              <a:solidFill>
                <a:srgbClr val="F8F8F8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1" b="0" i="0" u="none" strike="noStrike" kern="1200" cap="none" spc="0" normalizeH="0" baseline="0" noProof="0" dirty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+mn-cs"/>
              </a:rPr>
              <a:t>こちらは平行線を用いて影や質感、陰影を表現する。</a:t>
            </a:r>
            <a:endParaRPr kumimoji="0" lang="en-US" altLang="ja-JP" sz="1401" b="0" i="0" u="none" strike="noStrike" kern="1200" cap="none" spc="0" normalizeH="0" baseline="0" noProof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UD デジタル 教科書体 NK-R" panose="02020400000000000000" pitchFamily="18" charset="-128"/>
              <a:ea typeface="UD デジタル 教科書体 NK-R" panose="02020400000000000000" pitchFamily="18" charset="-128"/>
              <a:cs typeface="+mn-cs"/>
            </a:endParaRPr>
          </a:p>
        </p:txBody>
      </p:sp>
      <p:pic>
        <p:nvPicPr>
          <p:cNvPr id="4" name="図 3" descr="建物, 籠, ラック が含まれている画像&#10;&#10;AI 生成コンテンツは誤りを含む可能性があります。">
            <a:extLst>
              <a:ext uri="{FF2B5EF4-FFF2-40B4-BE49-F238E27FC236}">
                <a16:creationId xmlns:a16="http://schemas.microsoft.com/office/drawing/2014/main" id="{8DF8A19F-5B97-A6CD-6935-5C9C658A0B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982" b="8450"/>
          <a:stretch>
            <a:fillRect/>
          </a:stretch>
        </p:blipFill>
        <p:spPr>
          <a:xfrm>
            <a:off x="116629" y="1979334"/>
            <a:ext cx="4982126" cy="900000"/>
          </a:xfrm>
          <a:prstGeom prst="rect">
            <a:avLst/>
          </a:prstGeom>
        </p:spPr>
      </p:pic>
      <p:pic>
        <p:nvPicPr>
          <p:cNvPr id="7" name="図 6" descr="屋内, 写真, テーブル, カップ が含まれている画像&#10;&#10;AI 生成コンテンツは誤りを含む可能性があります。">
            <a:extLst>
              <a:ext uri="{FF2B5EF4-FFF2-40B4-BE49-F238E27FC236}">
                <a16:creationId xmlns:a16="http://schemas.microsoft.com/office/drawing/2014/main" id="{83706161-B84D-81DF-5A32-645C545DA97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29" y="3261272"/>
            <a:ext cx="2616989" cy="900000"/>
          </a:xfrm>
          <a:prstGeom prst="rect">
            <a:avLst/>
          </a:prstGeom>
        </p:spPr>
      </p:pic>
      <p:pic>
        <p:nvPicPr>
          <p:cNvPr id="13" name="図 12" descr="ダイアグラム&#10;&#10;AI 生成コンテンツは誤りを含む可能性があります。">
            <a:extLst>
              <a:ext uri="{FF2B5EF4-FFF2-40B4-BE49-F238E27FC236}">
                <a16:creationId xmlns:a16="http://schemas.microsoft.com/office/drawing/2014/main" id="{8225A748-2CA2-E5D5-C963-70A0DDED4F8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0052" y="2937272"/>
            <a:ext cx="2783908" cy="1224000"/>
          </a:xfrm>
          <a:prstGeom prst="rect">
            <a:avLst/>
          </a:prstGeom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9E6130BC-76F8-6916-0472-FA9D4199EE82}"/>
              </a:ext>
            </a:extLst>
          </p:cNvPr>
          <p:cNvSpPr/>
          <p:nvPr/>
        </p:nvSpPr>
        <p:spPr>
          <a:xfrm>
            <a:off x="1664804" y="3261272"/>
            <a:ext cx="1068814" cy="900000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正方形/長方形 15">
            <a:extLst>
              <a:ext uri="{FF2B5EF4-FFF2-40B4-BE49-F238E27FC236}">
                <a16:creationId xmlns:a16="http://schemas.microsoft.com/office/drawing/2014/main" id="{9B923052-1269-93D6-F8B9-19A297F274A8}"/>
              </a:ext>
            </a:extLst>
          </p:cNvPr>
          <p:cNvSpPr/>
          <p:nvPr/>
        </p:nvSpPr>
        <p:spPr>
          <a:xfrm>
            <a:off x="4506156" y="3476836"/>
            <a:ext cx="1127804" cy="684436"/>
          </a:xfrm>
          <a:prstGeom prst="rect">
            <a:avLst/>
          </a:prstGeom>
          <a:solidFill>
            <a:schemeClr val="tx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11" name="図 210" descr="ダイアグラム&#10;&#10;AI 生成コンテンツは誤りを含む可能性があります。">
            <a:extLst>
              <a:ext uri="{FF2B5EF4-FFF2-40B4-BE49-F238E27FC236}">
                <a16:creationId xmlns:a16="http://schemas.microsoft.com/office/drawing/2014/main" id="{9718F8F4-29FF-819C-4B3A-FD86C3B0D62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29" y="4880992"/>
            <a:ext cx="2952331" cy="3308820"/>
          </a:xfrm>
          <a:prstGeom prst="rect">
            <a:avLst/>
          </a:prstGeom>
        </p:spPr>
      </p:pic>
      <p:sp>
        <p:nvSpPr>
          <p:cNvPr id="212" name="テキスト ボックス 211">
            <a:extLst>
              <a:ext uri="{FF2B5EF4-FFF2-40B4-BE49-F238E27FC236}">
                <a16:creationId xmlns:a16="http://schemas.microsoft.com/office/drawing/2014/main" id="{B736F3B4-76F6-BBF2-79E6-7B8F5958C6FD}"/>
              </a:ext>
            </a:extLst>
          </p:cNvPr>
          <p:cNvSpPr txBox="1"/>
          <p:nvPr/>
        </p:nvSpPr>
        <p:spPr>
          <a:xfrm>
            <a:off x="116632" y="4402900"/>
            <a:ext cx="6741368" cy="3079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1" b="0" i="0" u="none" strike="noStrike" kern="1200" cap="none" spc="0" normalizeH="0" baseline="0" noProof="0" dirty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+mn-cs"/>
              </a:rPr>
              <a:t>・</a:t>
            </a:r>
            <a:r>
              <a:rPr kumimoji="0" lang="ja-JP" altLang="en-US" sz="1401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+mn-cs"/>
              </a:rPr>
              <a:t>線幅は極細線</a:t>
            </a:r>
            <a:r>
              <a:rPr kumimoji="0" lang="en-US" altLang="ja-JP" sz="1401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+mn-cs"/>
              </a:rPr>
              <a:t>(0.15</a:t>
            </a:r>
            <a:r>
              <a:rPr kumimoji="0" lang="ja-JP" altLang="en-US" sz="1401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+mn-cs"/>
              </a:rPr>
              <a:t>～</a:t>
            </a:r>
            <a:r>
              <a:rPr kumimoji="0" lang="en-US" altLang="ja-JP" sz="1401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+mn-cs"/>
              </a:rPr>
              <a:t>0.1mm)</a:t>
            </a:r>
            <a:r>
              <a:rPr kumimoji="0" lang="ja-JP" altLang="en-US" sz="1401" b="0" i="0" u="none" strike="noStrike" kern="1200" cap="none" spc="0" normalizeH="0" baseline="0" noProof="0" dirty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+mn-cs"/>
              </a:rPr>
              <a:t>を基本とし</a:t>
            </a:r>
            <a:r>
              <a:rPr kumimoji="0" lang="ja-JP" altLang="en-US" sz="1401" b="0" i="0" u="none" strike="noStrike" kern="1200" cap="none" spc="0" normalizeH="0" baseline="0" noProof="0" dirty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+mn-cs"/>
              </a:rPr>
              <a:t>、外形線と区別できるようにします。</a:t>
            </a:r>
            <a:endParaRPr kumimoji="0" lang="en-US" altLang="ja-JP" sz="1401" b="0" i="0" u="none" strike="noStrike" kern="1200" cap="none" spc="0" normalizeH="0" baseline="0" noProof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UD デジタル 教科書体 NK-R" panose="02020400000000000000" pitchFamily="18" charset="-128"/>
              <a:ea typeface="UD デジタル 教科書体 NK-R" panose="02020400000000000000" pitchFamily="18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21842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1A4A858-E871-341D-9AE7-8A5979CBCF6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4168D58-4758-C99F-C5A5-C4B4DDD8B3F5}"/>
              </a:ext>
            </a:extLst>
          </p:cNvPr>
          <p:cNvSpPr txBox="1"/>
          <p:nvPr/>
        </p:nvSpPr>
        <p:spPr>
          <a:xfrm>
            <a:off x="116632" y="128464"/>
            <a:ext cx="6741367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1" b="1" i="0" u="none" strike="noStrike" kern="1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HG正楷書体-PRO" panose="03000600000000000000" pitchFamily="66" charset="-128"/>
                <a:ea typeface="HG正楷書体-PRO" panose="03000600000000000000" pitchFamily="66" charset="-128"/>
                <a:cs typeface="Dreaming Outloud Script Pro" panose="020F0502020204030204" pitchFamily="66" charset="0"/>
              </a:rPr>
              <a:t>陰影の表現</a:t>
            </a:r>
            <a:endParaRPr kumimoji="1" lang="en-US" altLang="ja-JP" sz="1801" b="1" i="0" u="none" strike="noStrike" kern="100" cap="none" spc="0" normalizeH="0" baseline="0" noProof="0" dirty="0">
              <a:ln>
                <a:noFill/>
              </a:ln>
              <a:solidFill>
                <a:srgbClr val="ED7D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HG正楷書体-PRO" panose="03000600000000000000" pitchFamily="66" charset="-128"/>
              <a:ea typeface="HG正楷書体-PRO" panose="03000600000000000000" pitchFamily="66" charset="-128"/>
              <a:cs typeface="Dreaming Outloud Script Pro" panose="020F0502020204030204" pitchFamily="66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80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1" b="1" i="0" u="none" strike="noStrike" kern="1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nk Free" panose="03080402000500000000" pitchFamily="66" charset="0"/>
                <a:ea typeface="ＭＳ 明朝" panose="02020609040205080304" pitchFamily="17" charset="-128"/>
                <a:cs typeface="Dreaming Outloud Script Pro" panose="020F0502020204030204" pitchFamily="66" charset="0"/>
              </a:rPr>
              <a:t>Surface Shading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9D846F6B-F58E-5E6B-BBF5-D01CA4A32C69}"/>
              </a:ext>
            </a:extLst>
          </p:cNvPr>
          <p:cNvSpPr txBox="1"/>
          <p:nvPr/>
        </p:nvSpPr>
        <p:spPr>
          <a:xfrm>
            <a:off x="116632" y="745300"/>
            <a:ext cx="6741368" cy="5234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1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+mn-cs"/>
              </a:rPr>
              <a:t>～</a:t>
            </a:r>
            <a:r>
              <a:rPr lang="ja-JP" altLang="en-US" sz="1401" dirty="0">
                <a:solidFill>
                  <a:srgbClr val="FFC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平面に対する</a:t>
            </a:r>
            <a:r>
              <a:rPr kumimoji="0" lang="ja-JP" altLang="en-US" sz="1401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+mn-cs"/>
              </a:rPr>
              <a:t>陰影の描き方一例～</a:t>
            </a:r>
            <a:endParaRPr kumimoji="0" lang="en-US" altLang="ja-JP" sz="1401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UD デジタル 教科書体 NK-B" panose="02020700000000000000" pitchFamily="18" charset="-128"/>
              <a:ea typeface="UD デジタル 教科書体 NK-B" panose="02020700000000000000" pitchFamily="18" charset="-128"/>
              <a:cs typeface="+mn-cs"/>
            </a:endParaRPr>
          </a:p>
          <a:p>
            <a:pPr>
              <a:defRPr/>
            </a:pPr>
            <a:r>
              <a:rPr lang="ja-JP" altLang="en-US" sz="1401" dirty="0">
                <a:solidFill>
                  <a:srgbClr val="FFFF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等間隔の平行線</a:t>
            </a:r>
            <a:r>
              <a:rPr lang="ja-JP" altLang="en-US" sz="1401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で陰影を表現します。</a:t>
            </a:r>
            <a:endParaRPr lang="en-US" altLang="ja-JP" sz="1401" dirty="0">
              <a:solidFill>
                <a:srgbClr val="F8F8F8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14F557DC-6F54-C27A-17E1-AFC062BAA1AA}"/>
              </a:ext>
            </a:extLst>
          </p:cNvPr>
          <p:cNvSpPr txBox="1"/>
          <p:nvPr/>
        </p:nvSpPr>
        <p:spPr>
          <a:xfrm>
            <a:off x="116632" y="1344252"/>
            <a:ext cx="6741368" cy="9546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1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+mn-cs"/>
              </a:rPr>
              <a:t>STEP 1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401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・対象となる面や部位に、大まかな陰を描き込みます。</a:t>
            </a:r>
            <a:endParaRPr lang="en-US" altLang="ja-JP" sz="1401" dirty="0">
              <a:solidFill>
                <a:srgbClr val="F8F8F8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401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・ハッチングの</a:t>
            </a:r>
            <a:r>
              <a:rPr lang="ja-JP" altLang="en-US" sz="1401" dirty="0">
                <a:solidFill>
                  <a:srgbClr val="FFFF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ピッチは、少なくとも一つの図内では、一定</a:t>
            </a:r>
            <a:r>
              <a:rPr lang="ja-JP" altLang="en-US" sz="1401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とする。</a:t>
            </a:r>
            <a:endParaRPr lang="en-US" altLang="ja-JP" sz="1401" dirty="0">
              <a:solidFill>
                <a:srgbClr val="F8F8F8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401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→複雑な構造物は、始めに最小となる面を基準として、間隔を決めてしまうとよい。</a:t>
            </a:r>
            <a:endParaRPr kumimoji="0" lang="en-US" altLang="ja-JP" sz="1401" b="0" i="0" u="none" strike="noStrike" kern="1200" cap="none" spc="0" normalizeH="0" baseline="0" noProof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UD デジタル 教科書体 NK-R" panose="02020400000000000000" pitchFamily="18" charset="-128"/>
              <a:ea typeface="UD デジタル 教科書体 NK-R" panose="02020400000000000000" pitchFamily="18" charset="-128"/>
              <a:cs typeface="+mn-cs"/>
            </a:endParaRPr>
          </a:p>
        </p:txBody>
      </p:sp>
      <p:pic>
        <p:nvPicPr>
          <p:cNvPr id="10" name="図 9" descr="図形&#10;&#10;AI 生成コンテンツは誤りを含む可能性があります。">
            <a:extLst>
              <a:ext uri="{FF2B5EF4-FFF2-40B4-BE49-F238E27FC236}">
                <a16:creationId xmlns:a16="http://schemas.microsoft.com/office/drawing/2014/main" id="{B5BC7645-F10A-04F2-752F-BA556F2E2C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2" y="2370739"/>
            <a:ext cx="4028219" cy="1800000"/>
          </a:xfrm>
          <a:prstGeom prst="rect">
            <a:avLst/>
          </a:prstGeom>
        </p:spPr>
      </p:pic>
      <p:sp>
        <p:nvSpPr>
          <p:cNvPr id="11" name="矢印: 右 10">
            <a:extLst>
              <a:ext uri="{FF2B5EF4-FFF2-40B4-BE49-F238E27FC236}">
                <a16:creationId xmlns:a16="http://schemas.microsoft.com/office/drawing/2014/main" id="{239E6793-3B9A-BDCF-B2F1-3471CA7FF397}"/>
              </a:ext>
            </a:extLst>
          </p:cNvPr>
          <p:cNvSpPr/>
          <p:nvPr/>
        </p:nvSpPr>
        <p:spPr>
          <a:xfrm>
            <a:off x="1860711" y="3041544"/>
            <a:ext cx="540060" cy="458390"/>
          </a:xfrm>
          <a:prstGeom prst="rightArrow">
            <a:avLst/>
          </a:prstGeom>
          <a:solidFill>
            <a:srgbClr val="FF5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7DA8822-B82A-387E-C4A4-CF6B007F79E0}"/>
              </a:ext>
            </a:extLst>
          </p:cNvPr>
          <p:cNvSpPr txBox="1"/>
          <p:nvPr/>
        </p:nvSpPr>
        <p:spPr>
          <a:xfrm>
            <a:off x="116632" y="4892952"/>
            <a:ext cx="6741368" cy="739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1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+mn-cs"/>
              </a:rPr>
              <a:t>STEP 2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401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・ハイライト</a:t>
            </a:r>
            <a:r>
              <a:rPr lang="en-US" altLang="ja-JP" sz="1401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en-US" sz="1401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明るい部分</a:t>
            </a:r>
            <a:r>
              <a:rPr lang="en-US" altLang="ja-JP" sz="1401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  <a:r>
              <a:rPr lang="ja-JP" altLang="en-US" sz="1401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を描き込みます。</a:t>
            </a:r>
            <a:endParaRPr lang="en-US" altLang="ja-JP" sz="1401" dirty="0">
              <a:solidFill>
                <a:srgbClr val="F8F8F8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401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・ハイライトは、特別な理由がない限り、</a:t>
            </a:r>
            <a:r>
              <a:rPr lang="ja-JP" altLang="en-US" sz="1401" dirty="0">
                <a:solidFill>
                  <a:srgbClr val="FFFF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左斜め上方４５度からの平行光線を想定</a:t>
            </a:r>
            <a:r>
              <a:rPr lang="ja-JP" altLang="en-US" sz="1401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します。</a:t>
            </a:r>
            <a:endParaRPr kumimoji="0" lang="en-US" altLang="ja-JP" sz="1401" b="0" i="0" u="none" strike="noStrike" kern="1200" cap="none" spc="0" normalizeH="0" baseline="0" noProof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UD デジタル 教科書体 NK-R" panose="02020400000000000000" pitchFamily="18" charset="-128"/>
              <a:ea typeface="UD デジタル 教科書体 NK-R" panose="02020400000000000000" pitchFamily="18" charset="-128"/>
              <a:cs typeface="+mn-cs"/>
            </a:endParaRPr>
          </a:p>
        </p:txBody>
      </p:sp>
      <p:sp>
        <p:nvSpPr>
          <p:cNvPr id="18" name="矢印: 右 17">
            <a:extLst>
              <a:ext uri="{FF2B5EF4-FFF2-40B4-BE49-F238E27FC236}">
                <a16:creationId xmlns:a16="http://schemas.microsoft.com/office/drawing/2014/main" id="{F200D4DE-BA92-7FFE-585E-5591137D3A33}"/>
              </a:ext>
            </a:extLst>
          </p:cNvPr>
          <p:cNvSpPr/>
          <p:nvPr/>
        </p:nvSpPr>
        <p:spPr>
          <a:xfrm rot="2700000">
            <a:off x="811676" y="5831579"/>
            <a:ext cx="540060" cy="458390"/>
          </a:xfrm>
          <a:prstGeom prst="rightArrow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E6533D75-1826-FD12-1570-D801BD064183}"/>
              </a:ext>
            </a:extLst>
          </p:cNvPr>
          <p:cNvSpPr txBox="1"/>
          <p:nvPr/>
        </p:nvSpPr>
        <p:spPr>
          <a:xfrm>
            <a:off x="310750" y="5922274"/>
            <a:ext cx="51144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00B0F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光源</a:t>
            </a:r>
            <a:endParaRPr lang="en-US" altLang="ja-JP" sz="1200" b="1" dirty="0">
              <a:solidFill>
                <a:srgbClr val="00B0F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53E05BA8-400E-3640-BE07-BB90220B280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0768" y="6355841"/>
            <a:ext cx="1787919" cy="1800000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F7382B78-6928-D65D-DDB8-85A283B5730B}"/>
              </a:ext>
            </a:extLst>
          </p:cNvPr>
          <p:cNvSpPr txBox="1"/>
          <p:nvPr/>
        </p:nvSpPr>
        <p:spPr>
          <a:xfrm>
            <a:off x="469850" y="4211171"/>
            <a:ext cx="88600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00B0F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陰なし</a:t>
            </a:r>
            <a:endParaRPr lang="en-US" altLang="ja-JP" sz="1200" b="1" dirty="0">
              <a:solidFill>
                <a:srgbClr val="00B0F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5FEAABDA-B708-2E6B-B841-034CA1B72E75}"/>
              </a:ext>
            </a:extLst>
          </p:cNvPr>
          <p:cNvSpPr txBox="1"/>
          <p:nvPr/>
        </p:nvSpPr>
        <p:spPr>
          <a:xfrm>
            <a:off x="2852936" y="4211171"/>
            <a:ext cx="88600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00B0F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全面陰</a:t>
            </a:r>
            <a:endParaRPr lang="en-US" altLang="ja-JP" sz="1200" b="1" dirty="0">
              <a:solidFill>
                <a:srgbClr val="00B0F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52398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3871F54-FD08-BD74-5C68-1D8ABC4A89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2B548A0-D662-66F4-8BAE-074B0F9FAA4F}"/>
              </a:ext>
            </a:extLst>
          </p:cNvPr>
          <p:cNvSpPr txBox="1"/>
          <p:nvPr/>
        </p:nvSpPr>
        <p:spPr>
          <a:xfrm>
            <a:off x="116632" y="128464"/>
            <a:ext cx="6741367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1" b="1" i="0" u="none" strike="noStrike" kern="1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HG正楷書体-PRO" panose="03000600000000000000" pitchFamily="66" charset="-128"/>
                <a:ea typeface="HG正楷書体-PRO" panose="03000600000000000000" pitchFamily="66" charset="-128"/>
                <a:cs typeface="Dreaming Outloud Script Pro" panose="020F0502020204030204" pitchFamily="66" charset="0"/>
              </a:rPr>
              <a:t>陰影の表現</a:t>
            </a:r>
            <a:endParaRPr kumimoji="1" lang="en-US" altLang="ja-JP" sz="1801" b="1" i="0" u="none" strike="noStrike" kern="100" cap="none" spc="0" normalizeH="0" baseline="0" noProof="0" dirty="0">
              <a:ln>
                <a:noFill/>
              </a:ln>
              <a:solidFill>
                <a:srgbClr val="ED7D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HG正楷書体-PRO" panose="03000600000000000000" pitchFamily="66" charset="-128"/>
              <a:ea typeface="HG正楷書体-PRO" panose="03000600000000000000" pitchFamily="66" charset="-128"/>
              <a:cs typeface="Dreaming Outloud Script Pro" panose="020F0502020204030204" pitchFamily="66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80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1" b="1" i="0" u="none" strike="noStrike" kern="1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nk Free" panose="03080402000500000000" pitchFamily="66" charset="0"/>
                <a:ea typeface="ＭＳ 明朝" panose="02020609040205080304" pitchFamily="17" charset="-128"/>
                <a:cs typeface="Dreaming Outloud Script Pro" panose="020F0502020204030204" pitchFamily="66" charset="0"/>
              </a:rPr>
              <a:t>Surface Shading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31222A93-9031-BC3A-4362-A00E52655C69}"/>
              </a:ext>
            </a:extLst>
          </p:cNvPr>
          <p:cNvSpPr txBox="1"/>
          <p:nvPr/>
        </p:nvSpPr>
        <p:spPr>
          <a:xfrm>
            <a:off x="116632" y="745300"/>
            <a:ext cx="6741368" cy="5234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1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+mn-cs"/>
              </a:rPr>
              <a:t>～</a:t>
            </a:r>
            <a:r>
              <a:rPr lang="ja-JP" altLang="en-US" sz="1401" dirty="0">
                <a:solidFill>
                  <a:srgbClr val="FFC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曲面に対する</a:t>
            </a:r>
            <a:r>
              <a:rPr kumimoji="0" lang="ja-JP" altLang="en-US" sz="1401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+mn-cs"/>
              </a:rPr>
              <a:t>陰影の描き方一例～</a:t>
            </a:r>
            <a:endParaRPr kumimoji="0" lang="en-US" altLang="ja-JP" sz="1401" b="0" i="0" u="none" strike="noStrike" kern="1200" cap="none" spc="0" normalizeH="0" baseline="0" noProof="0" dirty="0">
              <a:ln>
                <a:noFill/>
              </a:ln>
              <a:solidFill>
                <a:srgbClr val="FFC000"/>
              </a:solidFill>
              <a:effectLst/>
              <a:uLnTx/>
              <a:uFillTx/>
              <a:latin typeface="UD デジタル 教科書体 NK-B" panose="02020700000000000000" pitchFamily="18" charset="-128"/>
              <a:ea typeface="UD デジタル 教科書体 NK-B" panose="02020700000000000000" pitchFamily="18" charset="-128"/>
              <a:cs typeface="+mn-cs"/>
            </a:endParaRPr>
          </a:p>
          <a:p>
            <a:pPr>
              <a:defRPr/>
            </a:pPr>
            <a:r>
              <a:rPr lang="ja-JP" altLang="en-US" sz="1401" dirty="0">
                <a:solidFill>
                  <a:srgbClr val="FFFF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間隔を段階的に広げた平行線</a:t>
            </a:r>
            <a:r>
              <a:rPr lang="ja-JP" altLang="en-US" sz="1401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で陰影を表現します。</a:t>
            </a:r>
            <a:endParaRPr lang="en-US" altLang="ja-JP" sz="1401" dirty="0">
              <a:solidFill>
                <a:srgbClr val="F8F8F8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7B9F627D-BA4C-2763-B119-D9DBD055AC2F}"/>
              </a:ext>
            </a:extLst>
          </p:cNvPr>
          <p:cNvSpPr txBox="1"/>
          <p:nvPr/>
        </p:nvSpPr>
        <p:spPr>
          <a:xfrm>
            <a:off x="116632" y="4069702"/>
            <a:ext cx="6741368" cy="5234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1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+mn-cs"/>
              </a:rPr>
              <a:t>STEP 2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401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・ハイライトを描き込みます。</a:t>
            </a:r>
            <a:endParaRPr kumimoji="0" lang="en-US" altLang="ja-JP" sz="1401" b="0" i="0" u="none" strike="noStrike" kern="1200" cap="none" spc="0" normalizeH="0" baseline="0" noProof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UD デジタル 教科書体 NK-R" panose="02020400000000000000" pitchFamily="18" charset="-128"/>
              <a:ea typeface="UD デジタル 教科書体 NK-R" panose="02020400000000000000" pitchFamily="18" charset="-128"/>
              <a:cs typeface="+mn-cs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B9B7E9B-09F7-A668-9BE3-7FD5BD32FFBF}"/>
              </a:ext>
            </a:extLst>
          </p:cNvPr>
          <p:cNvSpPr txBox="1"/>
          <p:nvPr/>
        </p:nvSpPr>
        <p:spPr>
          <a:xfrm>
            <a:off x="116632" y="1344252"/>
            <a:ext cx="6741368" cy="739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ja-JP" sz="1401" b="0" i="0" u="none" strike="noStrike" kern="1200" cap="none" spc="0" normalizeH="0" baseline="0" noProof="0" dirty="0">
                <a:ln>
                  <a:noFill/>
                </a:ln>
                <a:solidFill>
                  <a:srgbClr val="00B0F0"/>
                </a:solidFill>
                <a:effectLst/>
                <a:uLnTx/>
                <a:uFillTx/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+mn-cs"/>
              </a:rPr>
              <a:t>STEP 1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401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・対象となる面や部位に、大まかな陰を描き込みます。</a:t>
            </a:r>
            <a:endParaRPr lang="en-US" altLang="ja-JP" sz="1401" dirty="0">
              <a:solidFill>
                <a:srgbClr val="F8F8F8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1" b="0" i="0" u="none" strike="noStrike" kern="1200" cap="none" spc="0" normalizeH="0" baseline="0" noProof="0" dirty="0">
                <a:ln>
                  <a:noFill/>
                </a:ln>
                <a:solidFill>
                  <a:srgbClr val="F8F8F8"/>
                </a:solidFill>
                <a:effectLst/>
                <a:uLnTx/>
                <a:uFillTx/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  <a:cs typeface="+mn-cs"/>
              </a:rPr>
              <a:t>・曲面へのハッチングは、イラレのブレンドを参考にするとよい。</a:t>
            </a:r>
            <a:endParaRPr kumimoji="0" lang="en-US" altLang="ja-JP" sz="1401" b="0" i="0" u="none" strike="noStrike" kern="1200" cap="none" spc="0" normalizeH="0" baseline="0" noProof="0" dirty="0">
              <a:ln>
                <a:noFill/>
              </a:ln>
              <a:solidFill>
                <a:srgbClr val="F8F8F8"/>
              </a:solidFill>
              <a:effectLst/>
              <a:uLnTx/>
              <a:uFillTx/>
              <a:latin typeface="UD デジタル 教科書体 NK-R" panose="02020400000000000000" pitchFamily="18" charset="-128"/>
              <a:ea typeface="UD デジタル 教科書体 NK-R" panose="02020400000000000000" pitchFamily="18" charset="-128"/>
              <a:cs typeface="+mn-cs"/>
            </a:endParaRPr>
          </a:p>
        </p:txBody>
      </p:sp>
      <p:pic>
        <p:nvPicPr>
          <p:cNvPr id="13" name="図 12" descr="ダイアグラム&#10;&#10;AI 生成コンテンツは誤りを含む可能性があります。">
            <a:extLst>
              <a:ext uri="{FF2B5EF4-FFF2-40B4-BE49-F238E27FC236}">
                <a16:creationId xmlns:a16="http://schemas.microsoft.com/office/drawing/2014/main" id="{560F71F0-6CCF-F3BB-6629-2BE4FD53DFD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4844" y="4953000"/>
            <a:ext cx="3540446" cy="4653322"/>
          </a:xfrm>
          <a:prstGeom prst="rect">
            <a:avLst/>
          </a:prstGeom>
        </p:spPr>
      </p:pic>
      <p:pic>
        <p:nvPicPr>
          <p:cNvPr id="15" name="図 14" descr="背景パターン&#10;&#10;AI 生成コンテンツは誤りを含む可能性があります。">
            <a:extLst>
              <a:ext uri="{FF2B5EF4-FFF2-40B4-BE49-F238E27FC236}">
                <a16:creationId xmlns:a16="http://schemas.microsoft.com/office/drawing/2014/main" id="{EB91541C-0C68-4C1E-B684-4BE35DC10D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2" y="2134258"/>
            <a:ext cx="1022833" cy="1800000"/>
          </a:xfrm>
          <a:prstGeom prst="rect">
            <a:avLst/>
          </a:prstGeom>
        </p:spPr>
      </p:pic>
      <p:pic>
        <p:nvPicPr>
          <p:cNvPr id="17" name="図 16" descr="テキスト&#10;&#10;AI 生成コンテンツは誤りを含む可能性があります。">
            <a:extLst>
              <a:ext uri="{FF2B5EF4-FFF2-40B4-BE49-F238E27FC236}">
                <a16:creationId xmlns:a16="http://schemas.microsoft.com/office/drawing/2014/main" id="{CCC65FA4-9D8D-A8CE-B91C-0877115F2BF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0788" y="2134258"/>
            <a:ext cx="3384376" cy="1570098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7F93F44F-9EB1-2FE9-82F9-10D562AC020E}"/>
              </a:ext>
            </a:extLst>
          </p:cNvPr>
          <p:cNvSpPr txBox="1"/>
          <p:nvPr/>
        </p:nvSpPr>
        <p:spPr>
          <a:xfrm>
            <a:off x="3657078" y="2310146"/>
            <a:ext cx="2040174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00B0F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↓ブレンド軸を置き換え</a:t>
            </a:r>
            <a:endParaRPr lang="en-US" altLang="ja-JP" sz="1200" b="1" dirty="0">
              <a:solidFill>
                <a:srgbClr val="00B0F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5606CD4D-F466-5078-35FE-D26B7444EA19}"/>
              </a:ext>
            </a:extLst>
          </p:cNvPr>
          <p:cNvSpPr txBox="1"/>
          <p:nvPr/>
        </p:nvSpPr>
        <p:spPr>
          <a:xfrm>
            <a:off x="4359627" y="3755314"/>
            <a:ext cx="191368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00B0F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↑ブレンド解除して整列</a:t>
            </a:r>
            <a:endParaRPr lang="en-US" altLang="ja-JP" sz="1200" b="1" dirty="0">
              <a:solidFill>
                <a:srgbClr val="00B0F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  <p:pic>
        <p:nvPicPr>
          <p:cNvPr id="28" name="図 27" descr="背景パターン&#10;&#10;AI 生成コンテンツは誤りを含む可能性があります。">
            <a:extLst>
              <a:ext uri="{FF2B5EF4-FFF2-40B4-BE49-F238E27FC236}">
                <a16:creationId xmlns:a16="http://schemas.microsoft.com/office/drawing/2014/main" id="{FD8729F4-34F1-07C2-9954-D1AF56CD7D4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2" y="4719475"/>
            <a:ext cx="1073832" cy="1800000"/>
          </a:xfrm>
          <a:prstGeom prst="rect">
            <a:avLst/>
          </a:prstGeom>
        </p:spPr>
      </p:pic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67B5955B-AFA4-97DC-DF59-34B94B85A03C}"/>
              </a:ext>
            </a:extLst>
          </p:cNvPr>
          <p:cNvSpPr txBox="1"/>
          <p:nvPr/>
        </p:nvSpPr>
        <p:spPr>
          <a:xfrm>
            <a:off x="1743114" y="4628488"/>
            <a:ext cx="410390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200" b="1" dirty="0">
                <a:solidFill>
                  <a:srgbClr val="00B0F0"/>
                </a:solidFill>
                <a:latin typeface="UD デジタル 教科書体 NP-B" panose="02020700000000000000" pitchFamily="18" charset="-128"/>
                <a:ea typeface="UD デジタル 教科書体 NP-B" panose="02020700000000000000" pitchFamily="18" charset="-128"/>
              </a:rPr>
              <a:t>円筒におけるシャドウとハイライトの関係図</a:t>
            </a:r>
            <a:endParaRPr lang="en-US" altLang="ja-JP" sz="1200" b="1" dirty="0">
              <a:solidFill>
                <a:srgbClr val="00B0F0"/>
              </a:solidFill>
              <a:latin typeface="UD デジタル 教科書体 NP-B" panose="02020700000000000000" pitchFamily="18" charset="-128"/>
              <a:ea typeface="UD デジタル 教科書体 NP-B" panose="020207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64104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F65C801-84A7-E4AD-98C8-B39C0783A8C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1AB1993-0B52-6424-A8A3-FEDBE816753C}"/>
              </a:ext>
            </a:extLst>
          </p:cNvPr>
          <p:cNvSpPr txBox="1"/>
          <p:nvPr/>
        </p:nvSpPr>
        <p:spPr>
          <a:xfrm>
            <a:off x="116632" y="128464"/>
            <a:ext cx="6741367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1" b="1" i="0" u="none" strike="noStrike" kern="1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HG正楷書体-PRO" panose="03000600000000000000" pitchFamily="66" charset="-128"/>
                <a:ea typeface="HG正楷書体-PRO" panose="03000600000000000000" pitchFamily="66" charset="-128"/>
                <a:cs typeface="Dreaming Outloud Script Pro" panose="020F0502020204030204" pitchFamily="66" charset="0"/>
              </a:rPr>
              <a:t>陰影の表現</a:t>
            </a:r>
            <a:endParaRPr kumimoji="1" lang="en-US" altLang="ja-JP" sz="1801" b="1" i="0" u="none" strike="noStrike" kern="100" cap="none" spc="0" normalizeH="0" baseline="0" noProof="0" dirty="0">
              <a:ln>
                <a:noFill/>
              </a:ln>
              <a:solidFill>
                <a:srgbClr val="ED7D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HG正楷書体-PRO" panose="03000600000000000000" pitchFamily="66" charset="-128"/>
              <a:ea typeface="HG正楷書体-PRO" panose="03000600000000000000" pitchFamily="66" charset="-128"/>
              <a:cs typeface="Dreaming Outloud Script Pro" panose="020F0502020204030204" pitchFamily="66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80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1" b="1" i="0" u="none" strike="noStrike" kern="1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nk Free" panose="03080402000500000000" pitchFamily="66" charset="0"/>
                <a:ea typeface="ＭＳ 明朝" panose="02020609040205080304" pitchFamily="17" charset="-128"/>
                <a:cs typeface="Dreaming Outloud Script Pro" panose="020F0502020204030204" pitchFamily="66" charset="0"/>
              </a:rPr>
              <a:t>Surface Shading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3B8C044-19F6-064F-89C0-511F7A19635E}"/>
              </a:ext>
            </a:extLst>
          </p:cNvPr>
          <p:cNvSpPr txBox="1"/>
          <p:nvPr/>
        </p:nvSpPr>
        <p:spPr>
          <a:xfrm>
            <a:off x="116632" y="745300"/>
            <a:ext cx="6741368" cy="3079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1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+mn-cs"/>
              </a:rPr>
              <a:t>～立体の形状による陰の描き分け一例～</a:t>
            </a:r>
            <a:endParaRPr lang="en-US" altLang="ja-JP" sz="1401" dirty="0">
              <a:solidFill>
                <a:srgbClr val="F8F8F8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2" name="図 1" descr="ダイアグラム&#10;&#10;AI 生成コンテンツは誤りを含む可能性があります。">
            <a:extLst>
              <a:ext uri="{FF2B5EF4-FFF2-40B4-BE49-F238E27FC236}">
                <a16:creationId xmlns:a16="http://schemas.microsoft.com/office/drawing/2014/main" id="{03BEA0AD-6761-EE30-6B10-AF7536FB8B1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65" t="4857" r="56949" b="75882"/>
          <a:stretch>
            <a:fillRect/>
          </a:stretch>
        </p:blipFill>
        <p:spPr>
          <a:xfrm>
            <a:off x="116632" y="1172580"/>
            <a:ext cx="936105" cy="936104"/>
          </a:xfrm>
          <a:prstGeom prst="rect">
            <a:avLst/>
          </a:prstGeom>
        </p:spPr>
      </p:pic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B12D01D-8A70-1B4E-611F-0E7514DF01BD}"/>
              </a:ext>
            </a:extLst>
          </p:cNvPr>
          <p:cNvSpPr txBox="1"/>
          <p:nvPr/>
        </p:nvSpPr>
        <p:spPr>
          <a:xfrm>
            <a:off x="1946198" y="1170693"/>
            <a:ext cx="4911802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200" dirty="0">
                <a:solidFill>
                  <a:srgbClr val="FFFF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平面</a:t>
            </a:r>
            <a:endParaRPr lang="en-US" altLang="ja-JP" sz="1200" dirty="0">
              <a:solidFill>
                <a:srgbClr val="FFFF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200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・ハッチングの向きは、陰を入れる面の外形線に準拠する。</a:t>
            </a:r>
            <a:endParaRPr lang="en-US" altLang="ja-JP" sz="1200" dirty="0">
              <a:solidFill>
                <a:srgbClr val="F8F8F8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200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・面の向きの違いは、ハッチングの向きで表現する。</a:t>
            </a:r>
            <a:endParaRPr lang="en-US" altLang="ja-JP" sz="1200" dirty="0">
              <a:solidFill>
                <a:srgbClr val="F8F8F8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200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・特別理由がなければ、左右の面のハッチングの向きを変える必要はない。</a:t>
            </a:r>
            <a:endParaRPr lang="en-US" altLang="ja-JP" sz="1200" dirty="0">
              <a:solidFill>
                <a:srgbClr val="F8F8F8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100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・ただし、上面のハッチングの向きについては、なぜか描き分ける。</a:t>
            </a:r>
            <a:endParaRPr lang="ja-JP" altLang="en-US" sz="1100" dirty="0"/>
          </a:p>
        </p:txBody>
      </p:sp>
      <p:pic>
        <p:nvPicPr>
          <p:cNvPr id="5" name="図 4" descr="ダイアグラム&#10;&#10;AI 生成コンテンツは誤りを含む可能性があります。">
            <a:extLst>
              <a:ext uri="{FF2B5EF4-FFF2-40B4-BE49-F238E27FC236}">
                <a16:creationId xmlns:a16="http://schemas.microsoft.com/office/drawing/2014/main" id="{54599039-8777-DFF2-1AE9-2BC1A8CC16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360" t="5425" r="29515" b="82229"/>
          <a:stretch>
            <a:fillRect/>
          </a:stretch>
        </p:blipFill>
        <p:spPr>
          <a:xfrm>
            <a:off x="1046097" y="1170693"/>
            <a:ext cx="900100" cy="540060"/>
          </a:xfrm>
          <a:prstGeom prst="rect">
            <a:avLst/>
          </a:prstGeom>
        </p:spPr>
      </p:pic>
      <p:pic>
        <p:nvPicPr>
          <p:cNvPr id="10" name="図 9" descr="アンテナ が含まれている画像">
            <a:extLst>
              <a:ext uri="{FF2B5EF4-FFF2-40B4-BE49-F238E27FC236}">
                <a16:creationId xmlns:a16="http://schemas.microsoft.com/office/drawing/2014/main" id="{53BE1629-739A-ACCD-3574-84156AFB839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57" y="2303864"/>
            <a:ext cx="936000" cy="643661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C6A9283-6E36-6145-80C8-7EAC93B6F4F7}"/>
              </a:ext>
            </a:extLst>
          </p:cNvPr>
          <p:cNvSpPr txBox="1"/>
          <p:nvPr/>
        </p:nvSpPr>
        <p:spPr>
          <a:xfrm>
            <a:off x="2002726" y="2303844"/>
            <a:ext cx="48552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200" dirty="0">
                <a:solidFill>
                  <a:srgbClr val="FFFF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傾いた平面</a:t>
            </a:r>
            <a:endParaRPr lang="en-US" altLang="ja-JP" sz="1200" dirty="0">
              <a:solidFill>
                <a:srgbClr val="FFFF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200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・ハッチングの向きは、傾き方向に対して垂直にするとよい。</a:t>
            </a:r>
            <a:endParaRPr lang="en-US" altLang="ja-JP" sz="1200" dirty="0">
              <a:solidFill>
                <a:srgbClr val="F8F8F8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200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・傾き方向に沿って形状をすぼめるのは、一つの表現手法。</a:t>
            </a:r>
            <a:endParaRPr lang="ja-JP" altLang="en-US" sz="1100" dirty="0"/>
          </a:p>
        </p:txBody>
      </p:sp>
      <p:pic>
        <p:nvPicPr>
          <p:cNvPr id="16" name="図 15" descr="ダイアグラム&#10;&#10;AI 生成コンテンツは誤りを含む可能性があります。">
            <a:extLst>
              <a:ext uri="{FF2B5EF4-FFF2-40B4-BE49-F238E27FC236}">
                <a16:creationId xmlns:a16="http://schemas.microsoft.com/office/drawing/2014/main" id="{96D8BB99-5CB0-057B-9C32-6767602FE93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19" t="5744"/>
          <a:stretch>
            <a:fillRect/>
          </a:stretch>
        </p:blipFill>
        <p:spPr>
          <a:xfrm>
            <a:off x="1064197" y="2303864"/>
            <a:ext cx="936000" cy="1000369"/>
          </a:xfrm>
          <a:prstGeom prst="rect">
            <a:avLst/>
          </a:prstGeom>
        </p:spPr>
      </p:pic>
      <p:pic>
        <p:nvPicPr>
          <p:cNvPr id="18" name="図 17" descr="ダイアグラム&#10;&#10;AI 生成コンテンツは誤りを含む可能性があります。">
            <a:extLst>
              <a:ext uri="{FF2B5EF4-FFF2-40B4-BE49-F238E27FC236}">
                <a16:creationId xmlns:a16="http://schemas.microsoft.com/office/drawing/2014/main" id="{DDC2BFDD-02D0-5657-B8FB-FDECBC9668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24" t="38616" r="29651" b="41631"/>
          <a:stretch>
            <a:fillRect/>
          </a:stretch>
        </p:blipFill>
        <p:spPr>
          <a:xfrm>
            <a:off x="116737" y="4673363"/>
            <a:ext cx="936000" cy="898555"/>
          </a:xfrm>
          <a:prstGeom prst="rect">
            <a:avLst/>
          </a:prstGeom>
        </p:spPr>
      </p:pic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68CFDB63-DD8C-4513-A3C0-E57D978BA91A}"/>
              </a:ext>
            </a:extLst>
          </p:cNvPr>
          <p:cNvSpPr txBox="1"/>
          <p:nvPr/>
        </p:nvSpPr>
        <p:spPr>
          <a:xfrm>
            <a:off x="2002726" y="4673363"/>
            <a:ext cx="4855274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200" dirty="0">
                <a:solidFill>
                  <a:srgbClr val="FFFF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球</a:t>
            </a:r>
            <a:r>
              <a:rPr lang="en-US" altLang="ja-JP" sz="1200" dirty="0">
                <a:solidFill>
                  <a:srgbClr val="FFFF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/</a:t>
            </a:r>
            <a:r>
              <a:rPr lang="ja-JP" altLang="en-US" sz="1200" dirty="0">
                <a:solidFill>
                  <a:srgbClr val="FFFF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半球・推</a:t>
            </a:r>
            <a:endParaRPr lang="en-US" altLang="ja-JP" sz="1200" dirty="0">
              <a:solidFill>
                <a:srgbClr val="FFFF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200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・球のハッチングは、外形線をオフセットした線を用いる。</a:t>
            </a:r>
            <a:endParaRPr lang="en-US" altLang="ja-JP" sz="1200" dirty="0">
              <a:solidFill>
                <a:srgbClr val="F8F8F8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200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・高等線の様に、間隔を段階的に広げて配置する。</a:t>
            </a:r>
            <a:endParaRPr lang="en-US" altLang="ja-JP" sz="1200" dirty="0">
              <a:solidFill>
                <a:srgbClr val="F8F8F8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200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・推のハッチングは、外形線に沿て頂点に収束するように表現する。</a:t>
            </a:r>
            <a:endParaRPr lang="en-US" altLang="ja-JP" sz="1200" dirty="0">
              <a:solidFill>
                <a:srgbClr val="F8F8F8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200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・半球のハッチングは、球</a:t>
            </a:r>
            <a:r>
              <a:rPr lang="en-US" altLang="ja-JP" sz="1200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/</a:t>
            </a:r>
            <a:r>
              <a:rPr lang="ja-JP" altLang="en-US" sz="1200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推のどちらを用いてもよい。</a:t>
            </a:r>
            <a:endParaRPr lang="en-US" altLang="ja-JP" sz="1200" dirty="0">
              <a:solidFill>
                <a:srgbClr val="F8F8F8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26" name="図 25">
            <a:extLst>
              <a:ext uri="{FF2B5EF4-FFF2-40B4-BE49-F238E27FC236}">
                <a16:creationId xmlns:a16="http://schemas.microsoft.com/office/drawing/2014/main" id="{143D3BE3-1149-BBDC-9B3E-F351067E0A3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420" y="5571918"/>
            <a:ext cx="936000" cy="668575"/>
          </a:xfrm>
          <a:prstGeom prst="rect">
            <a:avLst/>
          </a:prstGeom>
        </p:spPr>
      </p:pic>
      <p:pic>
        <p:nvPicPr>
          <p:cNvPr id="30" name="図 29" descr="調理器, 台所用品 が含まれている画像&#10;&#10;AI 生成コンテンツは誤りを含む可能性があります。">
            <a:extLst>
              <a:ext uri="{FF2B5EF4-FFF2-40B4-BE49-F238E27FC236}">
                <a16:creationId xmlns:a16="http://schemas.microsoft.com/office/drawing/2014/main" id="{88CA8A5F-4556-E4C8-9707-018DD3A5F5C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2737" y="4673363"/>
            <a:ext cx="936000" cy="1257110"/>
          </a:xfrm>
          <a:prstGeom prst="rect">
            <a:avLst/>
          </a:prstGeom>
        </p:spPr>
      </p:pic>
      <p:pic>
        <p:nvPicPr>
          <p:cNvPr id="34" name="図 33" descr="背景パターン&#10;&#10;AI 生成コンテンツは誤りを含む可能性があります。">
            <a:extLst>
              <a:ext uri="{FF2B5EF4-FFF2-40B4-BE49-F238E27FC236}">
                <a16:creationId xmlns:a16="http://schemas.microsoft.com/office/drawing/2014/main" id="{F0C47056-34B8-F9E1-4D5C-15E50C02162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635" y="3448798"/>
            <a:ext cx="513124" cy="1080000"/>
          </a:xfrm>
          <a:prstGeom prst="rect">
            <a:avLst/>
          </a:prstGeom>
        </p:spPr>
      </p:pic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442D61FD-DADD-8B0B-62B9-5625384BB038}"/>
              </a:ext>
            </a:extLst>
          </p:cNvPr>
          <p:cNvSpPr txBox="1"/>
          <p:nvPr/>
        </p:nvSpPr>
        <p:spPr>
          <a:xfrm>
            <a:off x="2002726" y="3448798"/>
            <a:ext cx="48552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200" dirty="0">
                <a:solidFill>
                  <a:srgbClr val="FFFF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円筒</a:t>
            </a:r>
            <a:endParaRPr lang="en-US" altLang="ja-JP" sz="1200" dirty="0">
              <a:solidFill>
                <a:srgbClr val="FFFF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200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・ハッチングの向きは、筒の丸まらない方向。</a:t>
            </a:r>
            <a:endParaRPr lang="en-US" altLang="ja-JP" sz="1200" dirty="0">
              <a:solidFill>
                <a:srgbClr val="F8F8F8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200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・間隔を段階的に広げて配置する。</a:t>
            </a:r>
            <a:endParaRPr lang="ja-JP" altLang="en-US" sz="1100" dirty="0"/>
          </a:p>
        </p:txBody>
      </p:sp>
      <p:pic>
        <p:nvPicPr>
          <p:cNvPr id="44" name="図 43" descr="ダイアグラム&#10;&#10;AI 生成コンテンツは誤りを含む可能性があります。">
            <a:extLst>
              <a:ext uri="{FF2B5EF4-FFF2-40B4-BE49-F238E27FC236}">
                <a16:creationId xmlns:a16="http://schemas.microsoft.com/office/drawing/2014/main" id="{61B975F4-A332-386D-E912-BED4F3B3772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87" b="19018"/>
          <a:stretch>
            <a:fillRect/>
          </a:stretch>
        </p:blipFill>
        <p:spPr>
          <a:xfrm>
            <a:off x="116632" y="6470488"/>
            <a:ext cx="3780000" cy="2148248"/>
          </a:xfrm>
          <a:prstGeom prst="rect">
            <a:avLst/>
          </a:prstGeom>
        </p:spPr>
      </p:pic>
      <p:sp>
        <p:nvSpPr>
          <p:cNvPr id="45" name="テキスト ボックス 44">
            <a:extLst>
              <a:ext uri="{FF2B5EF4-FFF2-40B4-BE49-F238E27FC236}">
                <a16:creationId xmlns:a16="http://schemas.microsoft.com/office/drawing/2014/main" id="{3E127E73-BFBA-87B2-C172-F5313B35C540}"/>
              </a:ext>
            </a:extLst>
          </p:cNvPr>
          <p:cNvSpPr txBox="1"/>
          <p:nvPr/>
        </p:nvSpPr>
        <p:spPr>
          <a:xfrm>
            <a:off x="3969060" y="6897216"/>
            <a:ext cx="111484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200" dirty="0">
                <a:solidFill>
                  <a:srgbClr val="FFFF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斜視図</a:t>
            </a:r>
            <a:endParaRPr lang="en-US" altLang="ja-JP" sz="1200" dirty="0">
              <a:solidFill>
                <a:srgbClr val="F8F8F8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6" name="テキスト ボックス 45">
            <a:extLst>
              <a:ext uri="{FF2B5EF4-FFF2-40B4-BE49-F238E27FC236}">
                <a16:creationId xmlns:a16="http://schemas.microsoft.com/office/drawing/2014/main" id="{F9689E8E-65AB-F1C9-751C-FCDCB58D98F6}"/>
              </a:ext>
            </a:extLst>
          </p:cNvPr>
          <p:cNvSpPr txBox="1"/>
          <p:nvPr/>
        </p:nvSpPr>
        <p:spPr>
          <a:xfrm>
            <a:off x="3969060" y="8121352"/>
            <a:ext cx="111484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200" dirty="0">
                <a:solidFill>
                  <a:srgbClr val="FFFF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平面図</a:t>
            </a:r>
            <a:endParaRPr lang="en-US" altLang="ja-JP" sz="1200" dirty="0">
              <a:solidFill>
                <a:srgbClr val="F8F8F8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FB69BCCF-5E1F-A48F-C3C6-C7F4134EDC4A}"/>
              </a:ext>
            </a:extLst>
          </p:cNvPr>
          <p:cNvSpPr txBox="1"/>
          <p:nvPr/>
        </p:nvSpPr>
        <p:spPr>
          <a:xfrm>
            <a:off x="-35559" y="8752102"/>
            <a:ext cx="111484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200" dirty="0">
                <a:solidFill>
                  <a:srgbClr val="FFFF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半球凹</a:t>
            </a:r>
            <a:endParaRPr lang="en-US" altLang="ja-JP" sz="1200" dirty="0">
              <a:solidFill>
                <a:srgbClr val="F8F8F8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8" name="テキスト ボックス 47">
            <a:extLst>
              <a:ext uri="{FF2B5EF4-FFF2-40B4-BE49-F238E27FC236}">
                <a16:creationId xmlns:a16="http://schemas.microsoft.com/office/drawing/2014/main" id="{0516861B-45AA-F3DE-C484-FF9FDCF7EC6F}"/>
              </a:ext>
            </a:extLst>
          </p:cNvPr>
          <p:cNvSpPr txBox="1"/>
          <p:nvPr/>
        </p:nvSpPr>
        <p:spPr>
          <a:xfrm>
            <a:off x="873897" y="8752102"/>
            <a:ext cx="111484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200" dirty="0">
                <a:solidFill>
                  <a:srgbClr val="FFFF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半球凸</a:t>
            </a:r>
            <a:endParaRPr lang="en-US" altLang="ja-JP" sz="1200" dirty="0">
              <a:solidFill>
                <a:srgbClr val="F8F8F8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49" name="テキスト ボックス 48">
            <a:extLst>
              <a:ext uri="{FF2B5EF4-FFF2-40B4-BE49-F238E27FC236}">
                <a16:creationId xmlns:a16="http://schemas.microsoft.com/office/drawing/2014/main" id="{2D10D84F-803C-A28B-1128-7B3FBA3B78EE}"/>
              </a:ext>
            </a:extLst>
          </p:cNvPr>
          <p:cNvSpPr txBox="1"/>
          <p:nvPr/>
        </p:nvSpPr>
        <p:spPr>
          <a:xfrm>
            <a:off x="1844824" y="8752102"/>
            <a:ext cx="111484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200" dirty="0">
                <a:solidFill>
                  <a:srgbClr val="FFFF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円形穴</a:t>
            </a:r>
            <a:endParaRPr lang="en-US" altLang="ja-JP" sz="1200" dirty="0">
              <a:solidFill>
                <a:srgbClr val="F8F8F8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A31ECF78-9DB1-1F22-105B-A1C365F9C25A}"/>
              </a:ext>
            </a:extLst>
          </p:cNvPr>
          <p:cNvSpPr txBox="1"/>
          <p:nvPr/>
        </p:nvSpPr>
        <p:spPr>
          <a:xfrm>
            <a:off x="2837276" y="8752102"/>
            <a:ext cx="111484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en-US" sz="1200" dirty="0">
                <a:solidFill>
                  <a:srgbClr val="FFFF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円錐凹</a:t>
            </a:r>
            <a:endParaRPr lang="en-US" altLang="ja-JP" sz="1200" dirty="0">
              <a:solidFill>
                <a:srgbClr val="F8F8F8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540816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1A61DEE-445D-545A-89B4-4714EE9A5A7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7324B85-36B8-FB83-98E7-ECBFF3FBD782}"/>
              </a:ext>
            </a:extLst>
          </p:cNvPr>
          <p:cNvSpPr txBox="1"/>
          <p:nvPr/>
        </p:nvSpPr>
        <p:spPr>
          <a:xfrm>
            <a:off x="116632" y="128464"/>
            <a:ext cx="6741367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1" b="1" i="0" u="none" strike="noStrike" kern="1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HG正楷書体-PRO" panose="03000600000000000000" pitchFamily="66" charset="-128"/>
                <a:ea typeface="HG正楷書体-PRO" panose="03000600000000000000" pitchFamily="66" charset="-128"/>
                <a:cs typeface="Dreaming Outloud Script Pro" panose="020F0502020204030204" pitchFamily="66" charset="0"/>
              </a:rPr>
              <a:t>陰影の表現</a:t>
            </a:r>
            <a:endParaRPr kumimoji="1" lang="en-US" altLang="ja-JP" sz="1801" b="1" i="0" u="none" strike="noStrike" kern="100" cap="none" spc="0" normalizeH="0" baseline="0" noProof="0" dirty="0">
              <a:ln>
                <a:noFill/>
              </a:ln>
              <a:solidFill>
                <a:srgbClr val="ED7D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HG正楷書体-PRO" panose="03000600000000000000" pitchFamily="66" charset="-128"/>
              <a:ea typeface="HG正楷書体-PRO" panose="03000600000000000000" pitchFamily="66" charset="-128"/>
              <a:cs typeface="Dreaming Outloud Script Pro" panose="020F0502020204030204" pitchFamily="66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80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1" b="1" i="0" u="none" strike="noStrike" kern="1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nk Free" panose="03080402000500000000" pitchFamily="66" charset="0"/>
                <a:ea typeface="ＭＳ 明朝" panose="02020609040205080304" pitchFamily="17" charset="-128"/>
                <a:cs typeface="Dreaming Outloud Script Pro" panose="020F0502020204030204" pitchFamily="66" charset="0"/>
              </a:rPr>
              <a:t>Surface Shading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06B9E3B-A207-A261-E129-3AF55FB67BAD}"/>
              </a:ext>
            </a:extLst>
          </p:cNvPr>
          <p:cNvSpPr txBox="1"/>
          <p:nvPr/>
        </p:nvSpPr>
        <p:spPr>
          <a:xfrm>
            <a:off x="116632" y="745300"/>
            <a:ext cx="6741368" cy="3079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ja-JP" altLang="en-US" sz="1401" b="0" i="0" u="none" strike="noStrike" kern="1200" cap="none" spc="0" normalizeH="0" baseline="0" noProof="0" dirty="0">
                <a:ln>
                  <a:noFill/>
                </a:ln>
                <a:solidFill>
                  <a:srgbClr val="FF5050"/>
                </a:solidFill>
                <a:effectLst/>
                <a:uLnTx/>
                <a:uFillTx/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  <a:cs typeface="+mn-cs"/>
              </a:rPr>
              <a:t>～適性検査～</a:t>
            </a:r>
            <a:endParaRPr lang="en-US" altLang="ja-JP" sz="1401" dirty="0">
              <a:solidFill>
                <a:srgbClr val="FF505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7" name="図 6" descr="ダイアグラム&#10;&#10;AI 生成コンテンツは誤りを含む可能性があります。">
            <a:extLst>
              <a:ext uri="{FF2B5EF4-FFF2-40B4-BE49-F238E27FC236}">
                <a16:creationId xmlns:a16="http://schemas.microsoft.com/office/drawing/2014/main" id="{0D664EC9-E1C4-2CDC-FDEA-0BA6C2828B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22" y="1208584"/>
            <a:ext cx="720000" cy="1310564"/>
          </a:xfrm>
          <a:prstGeom prst="rect">
            <a:avLst/>
          </a:prstGeom>
        </p:spPr>
      </p:pic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25B5370-E7F3-9288-B42C-2D925858F0F6}"/>
              </a:ext>
            </a:extLst>
          </p:cNvPr>
          <p:cNvSpPr txBox="1"/>
          <p:nvPr/>
        </p:nvSpPr>
        <p:spPr>
          <a:xfrm>
            <a:off x="839522" y="1439208"/>
            <a:ext cx="491180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200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←これは、特許図面における、ボルトの簡易表記です。</a:t>
            </a:r>
            <a:endParaRPr lang="en-US" altLang="ja-JP" sz="1200" dirty="0">
              <a:solidFill>
                <a:srgbClr val="F8F8F8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200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細線はねじ山、太線は陰影を表します。</a:t>
            </a:r>
            <a:endParaRPr lang="ja-JP" altLang="en-US" sz="1100" dirty="0"/>
          </a:p>
        </p:txBody>
      </p:sp>
      <p:pic>
        <p:nvPicPr>
          <p:cNvPr id="15" name="図 14" descr="ダイアグラム, 設計図&#10;&#10;AI 生成コンテンツは誤りを含む可能性があります。">
            <a:extLst>
              <a:ext uri="{FF2B5EF4-FFF2-40B4-BE49-F238E27FC236}">
                <a16:creationId xmlns:a16="http://schemas.microsoft.com/office/drawing/2014/main" id="{802EE905-D2D6-29AF-6DAE-07EFB882E3D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2" y="2966508"/>
            <a:ext cx="5313284" cy="5400000"/>
          </a:xfrm>
          <a:prstGeom prst="rect">
            <a:avLst/>
          </a:prstGeom>
        </p:spPr>
      </p:pic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41B81F1E-B388-EF14-53F4-6EA7FCD953AD}"/>
              </a:ext>
            </a:extLst>
          </p:cNvPr>
          <p:cNvSpPr txBox="1"/>
          <p:nvPr/>
        </p:nvSpPr>
        <p:spPr>
          <a:xfrm>
            <a:off x="122052" y="2674527"/>
            <a:ext cx="491180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200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↓のボルトとボルト穴各図に、適切な陰影を表記してください。</a:t>
            </a:r>
            <a:endParaRPr lang="ja-JP" altLang="en-US" sz="1100" dirty="0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A2DAA4FB-DCD8-1F35-31F0-41BBAB2336A4}"/>
              </a:ext>
            </a:extLst>
          </p:cNvPr>
          <p:cNvSpPr txBox="1"/>
          <p:nvPr/>
        </p:nvSpPr>
        <p:spPr>
          <a:xfrm>
            <a:off x="122052" y="8567327"/>
            <a:ext cx="6735947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200" dirty="0">
                <a:solidFill>
                  <a:srgbClr val="FFFF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正しく回答できたと思う方は、次項に進んでください。</a:t>
            </a:r>
            <a:endParaRPr lang="en-US" altLang="ja-JP" sz="1200" dirty="0">
              <a:solidFill>
                <a:srgbClr val="FFFF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200" dirty="0">
                <a:solidFill>
                  <a:srgbClr val="FFFF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解答に自信のない方は、光源と陰影の現れ方の関係について、</a:t>
            </a:r>
            <a:endParaRPr lang="en-US" altLang="ja-JP" sz="1200" dirty="0">
              <a:solidFill>
                <a:srgbClr val="FFFF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r>
              <a:rPr lang="ja-JP" altLang="en-US" sz="1200" dirty="0">
                <a:solidFill>
                  <a:srgbClr val="FFFF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復習</a:t>
            </a:r>
            <a:r>
              <a:rPr lang="en-US" altLang="ja-JP" sz="1200" dirty="0">
                <a:solidFill>
                  <a:srgbClr val="FFFF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/</a:t>
            </a:r>
            <a:r>
              <a:rPr lang="ja-JP" altLang="en-US" sz="1200" dirty="0">
                <a:solidFill>
                  <a:srgbClr val="FFFF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独自に調査を行った後に再挑戦してください。</a:t>
            </a:r>
            <a:endParaRPr lang="en-US" altLang="ja-JP" sz="1200" dirty="0">
              <a:solidFill>
                <a:srgbClr val="FFFF0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21" name="図 20" descr="ダイアグラム&#10;&#10;AI 生成コンテンツは誤りを含む可能性があります。">
            <a:extLst>
              <a:ext uri="{FF2B5EF4-FFF2-40B4-BE49-F238E27FC236}">
                <a16:creationId xmlns:a16="http://schemas.microsoft.com/office/drawing/2014/main" id="{722142F4-B75C-5714-177C-338BCD29C7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9100" y="8800492"/>
            <a:ext cx="182408" cy="1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30451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9D6C9DF-F53A-7DD1-B7B2-BA87B6F915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7D00C86-43F9-3F5E-78CD-A2A99D3F7165}"/>
              </a:ext>
            </a:extLst>
          </p:cNvPr>
          <p:cNvSpPr txBox="1"/>
          <p:nvPr/>
        </p:nvSpPr>
        <p:spPr>
          <a:xfrm>
            <a:off x="116632" y="128464"/>
            <a:ext cx="6741367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1" b="1" i="0" u="none" strike="noStrike" kern="1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HG正楷書体-PRO" panose="03000600000000000000" pitchFamily="66" charset="-128"/>
                <a:ea typeface="HG正楷書体-PRO" panose="03000600000000000000" pitchFamily="66" charset="-128"/>
                <a:cs typeface="Dreaming Outloud Script Pro" panose="020F0502020204030204" pitchFamily="66" charset="0"/>
              </a:rPr>
              <a:t>陰影の表現</a:t>
            </a:r>
            <a:endParaRPr kumimoji="1" lang="en-US" altLang="ja-JP" sz="1801" b="1" i="0" u="none" strike="noStrike" kern="100" cap="none" spc="0" normalizeH="0" baseline="0" noProof="0" dirty="0">
              <a:ln>
                <a:noFill/>
              </a:ln>
              <a:solidFill>
                <a:srgbClr val="ED7D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HG正楷書体-PRO" panose="03000600000000000000" pitchFamily="66" charset="-128"/>
              <a:ea typeface="HG正楷書体-PRO" panose="03000600000000000000" pitchFamily="66" charset="-128"/>
              <a:cs typeface="Dreaming Outloud Script Pro" panose="020F0502020204030204" pitchFamily="66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80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1" b="1" i="0" u="none" strike="noStrike" kern="1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nk Free" panose="03080402000500000000" pitchFamily="66" charset="0"/>
                <a:ea typeface="ＭＳ 明朝" panose="02020609040205080304" pitchFamily="17" charset="-128"/>
                <a:cs typeface="Dreaming Outloud Script Pro" panose="020F0502020204030204" pitchFamily="66" charset="0"/>
              </a:rPr>
              <a:t>Surface Shading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A5350EA-14D0-5EFE-41F9-AF2040F37639}"/>
              </a:ext>
            </a:extLst>
          </p:cNvPr>
          <p:cNvSpPr txBox="1"/>
          <p:nvPr/>
        </p:nvSpPr>
        <p:spPr>
          <a:xfrm>
            <a:off x="116632" y="745300"/>
            <a:ext cx="6741368" cy="5234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1" dirty="0">
                <a:solidFill>
                  <a:srgbClr val="FFFF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☆陰を描き分ける時の留意点☆</a:t>
            </a:r>
            <a:endParaRPr lang="en-US" altLang="ja-JP" sz="1401" dirty="0">
              <a:solidFill>
                <a:srgbClr val="FFFF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  <a:p>
            <a:pPr>
              <a:defRPr/>
            </a:pPr>
            <a:r>
              <a:rPr lang="ja-JP" altLang="en-US" sz="1401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・面の方向を意識し、隣接する面との関係性が明確になるようにする。</a:t>
            </a:r>
            <a:endParaRPr lang="en-US" altLang="ja-JP" sz="1401" dirty="0">
              <a:solidFill>
                <a:srgbClr val="F8F8F8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9" name="図 8" descr="線画の絵&#10;&#10;AI 生成コンテンツは誤りを含む可能性があります。">
            <a:extLst>
              <a:ext uri="{FF2B5EF4-FFF2-40B4-BE49-F238E27FC236}">
                <a16:creationId xmlns:a16="http://schemas.microsoft.com/office/drawing/2014/main" id="{446C9973-F47F-8159-31C0-6C41E05AFD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286"/>
          <a:stretch>
            <a:fillRect/>
          </a:stretch>
        </p:blipFill>
        <p:spPr>
          <a:xfrm>
            <a:off x="3140969" y="1379120"/>
            <a:ext cx="1512168" cy="2086266"/>
          </a:xfrm>
          <a:prstGeom prst="rect">
            <a:avLst/>
          </a:prstGeom>
        </p:spPr>
      </p:pic>
      <p:pic>
        <p:nvPicPr>
          <p:cNvPr id="11" name="図 10" descr="ダイアグラム, 設計図&#10;&#10;AI 生成コンテンツは誤りを含む可能性があります。">
            <a:extLst>
              <a:ext uri="{FF2B5EF4-FFF2-40B4-BE49-F238E27FC236}">
                <a16:creationId xmlns:a16="http://schemas.microsoft.com/office/drawing/2014/main" id="{EEFAA206-C8EA-CBDC-F4FD-47C82AF26F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87" t="2140" r="4271" b="15748"/>
          <a:stretch>
            <a:fillRect/>
          </a:stretch>
        </p:blipFill>
        <p:spPr>
          <a:xfrm>
            <a:off x="188640" y="1379120"/>
            <a:ext cx="2700300" cy="2628292"/>
          </a:xfrm>
          <a:prstGeom prst="rect">
            <a:avLst/>
          </a:prstGeom>
        </p:spPr>
      </p:pic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888C70C0-9E98-943F-40B7-02405B1197F4}"/>
              </a:ext>
            </a:extLst>
          </p:cNvPr>
          <p:cNvSpPr txBox="1"/>
          <p:nvPr/>
        </p:nvSpPr>
        <p:spPr>
          <a:xfrm>
            <a:off x="3032956" y="3584903"/>
            <a:ext cx="277230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solidFill>
                  <a:srgbClr val="FFFF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defRPr>
            </a:lvl1pPr>
          </a:lstStyle>
          <a:p>
            <a:r>
              <a:rPr lang="ja-JP" altLang="en-US" dirty="0"/>
              <a:t>←↑ハッチングの向きを変えることで、</a:t>
            </a:r>
            <a:endParaRPr lang="en-US" altLang="ja-JP" dirty="0"/>
          </a:p>
          <a:p>
            <a:r>
              <a:rPr lang="ja-JP" altLang="en-US" dirty="0"/>
              <a:t>面の連続性の切り替りを印象付ける。</a:t>
            </a:r>
            <a:endParaRPr lang="en-US" altLang="ja-JP" dirty="0"/>
          </a:p>
        </p:txBody>
      </p:sp>
      <p:pic>
        <p:nvPicPr>
          <p:cNvPr id="18" name="図 17" descr="線画の絵&#10;&#10;AI 生成コンテンツは誤りを含む可能性があります。">
            <a:extLst>
              <a:ext uri="{FF2B5EF4-FFF2-40B4-BE49-F238E27FC236}">
                <a16:creationId xmlns:a16="http://schemas.microsoft.com/office/drawing/2014/main" id="{D2E78157-6B15-0936-1D9E-6F5710E759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90"/>
          <a:stretch>
            <a:fillRect/>
          </a:stretch>
        </p:blipFill>
        <p:spPr>
          <a:xfrm>
            <a:off x="260919" y="5409582"/>
            <a:ext cx="1437631" cy="2086266"/>
          </a:xfrm>
          <a:prstGeom prst="rect">
            <a:avLst/>
          </a:prstGeom>
        </p:spPr>
      </p:pic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8006E4A7-A23F-E7C6-E6C4-10108B3CEDFF}"/>
              </a:ext>
            </a:extLst>
          </p:cNvPr>
          <p:cNvSpPr txBox="1"/>
          <p:nvPr/>
        </p:nvSpPr>
        <p:spPr>
          <a:xfrm>
            <a:off x="1897953" y="7004126"/>
            <a:ext cx="551723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solidFill>
                  <a:srgbClr val="FFFF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defRPr>
            </a:lvl1pPr>
          </a:lstStyle>
          <a:p>
            <a:r>
              <a:rPr lang="ja-JP" altLang="en-US" dirty="0"/>
              <a:t>←↑ハッチングが途切れることで、面の断絶が見て取れる</a:t>
            </a:r>
            <a:endParaRPr lang="en-US" altLang="ja-JP" dirty="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C22F5D6B-4E21-0EF7-5FAA-006DE0F83ECD}"/>
              </a:ext>
            </a:extLst>
          </p:cNvPr>
          <p:cNvSpPr txBox="1"/>
          <p:nvPr/>
        </p:nvSpPr>
        <p:spPr>
          <a:xfrm>
            <a:off x="116632" y="4220652"/>
            <a:ext cx="6741368" cy="3079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ja-JP" altLang="en-US" sz="1401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・面と面の境目（外形線）を意識する。</a:t>
            </a:r>
            <a:endParaRPr lang="en-US" altLang="ja-JP" sz="1401" dirty="0">
              <a:solidFill>
                <a:srgbClr val="F8F8F8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24" name="図 23" descr="ダイアグラム&#10;&#10;AI 生成コンテンツは誤りを含む可能性があります。">
            <a:extLst>
              <a:ext uri="{FF2B5EF4-FFF2-40B4-BE49-F238E27FC236}">
                <a16:creationId xmlns:a16="http://schemas.microsoft.com/office/drawing/2014/main" id="{8944E760-C3BF-4B3C-1C60-FA2F56A4246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4824" y="4622315"/>
            <a:ext cx="1509910" cy="2150909"/>
          </a:xfrm>
          <a:prstGeom prst="rect">
            <a:avLst/>
          </a:prstGeom>
        </p:spPr>
      </p:pic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C5F4103A-4231-6386-27CE-538E5577FAE6}"/>
              </a:ext>
            </a:extLst>
          </p:cNvPr>
          <p:cNvSpPr txBox="1"/>
          <p:nvPr/>
        </p:nvSpPr>
        <p:spPr>
          <a:xfrm>
            <a:off x="116632" y="7647849"/>
            <a:ext cx="6741368" cy="3079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ja-JP" altLang="en-US" sz="1401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・穴</a:t>
            </a:r>
            <a:r>
              <a:rPr lang="en-US" altLang="ja-JP" sz="1401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/</a:t>
            </a:r>
            <a:r>
              <a:rPr lang="ja-JP" altLang="en-US" sz="1401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面の区別は、しつこいくらいが丁度よい。</a:t>
            </a:r>
            <a:endParaRPr lang="en-US" altLang="ja-JP" sz="1401" dirty="0">
              <a:solidFill>
                <a:srgbClr val="F8F8F8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27" name="図 26" descr="図形&#10;&#10;AI 生成コンテンツは誤りを含む可能性があります。">
            <a:extLst>
              <a:ext uri="{FF2B5EF4-FFF2-40B4-BE49-F238E27FC236}">
                <a16:creationId xmlns:a16="http://schemas.microsoft.com/office/drawing/2014/main" id="{817DCCC3-14AB-72E3-8DB6-35E29564E59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919" y="8089136"/>
            <a:ext cx="1401577" cy="1520030"/>
          </a:xfrm>
          <a:prstGeom prst="rect">
            <a:avLst/>
          </a:prstGeom>
        </p:spPr>
      </p:pic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840EE541-C3C5-7707-F380-F0412366F10E}"/>
              </a:ext>
            </a:extLst>
          </p:cNvPr>
          <p:cNvSpPr txBox="1"/>
          <p:nvPr/>
        </p:nvSpPr>
        <p:spPr>
          <a:xfrm>
            <a:off x="2283959" y="8874072"/>
            <a:ext cx="427030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1200">
                <a:solidFill>
                  <a:srgbClr val="FFFF0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defRPr>
            </a:lvl1pPr>
          </a:lstStyle>
          <a:p>
            <a:r>
              <a:rPr lang="en-US" altLang="ja-JP" dirty="0"/>
              <a:t>※※</a:t>
            </a:r>
            <a:r>
              <a:rPr lang="ja-JP" altLang="en-US" dirty="0"/>
              <a:t>陰入れは、必要な個所に最小限、労力も最小限。</a:t>
            </a:r>
            <a:r>
              <a:rPr lang="en-US" altLang="ja-JP" dirty="0"/>
              <a:t>※※</a:t>
            </a:r>
          </a:p>
        </p:txBody>
      </p:sp>
    </p:spTree>
    <p:extLst>
      <p:ext uri="{BB962C8B-B14F-4D97-AF65-F5344CB8AC3E}">
        <p14:creationId xmlns:p14="http://schemas.microsoft.com/office/powerpoint/2010/main" val="16676096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0FE01B5C-4030-C464-0641-BB2BB4608D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2E970E5-1B0C-C934-80BD-668E53C13DD8}"/>
              </a:ext>
            </a:extLst>
          </p:cNvPr>
          <p:cNvSpPr txBox="1"/>
          <p:nvPr/>
        </p:nvSpPr>
        <p:spPr>
          <a:xfrm>
            <a:off x="116632" y="128464"/>
            <a:ext cx="6741367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1" b="1" i="0" u="none" strike="noStrike" kern="1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HG正楷書体-PRO" panose="03000600000000000000" pitchFamily="66" charset="-128"/>
                <a:ea typeface="HG正楷書体-PRO" panose="03000600000000000000" pitchFamily="66" charset="-128"/>
                <a:cs typeface="Dreaming Outloud Script Pro" panose="020F0502020204030204" pitchFamily="66" charset="0"/>
              </a:rPr>
              <a:t>陰影の表現</a:t>
            </a:r>
            <a:endParaRPr kumimoji="1" lang="en-US" altLang="ja-JP" sz="1801" b="1" i="0" u="none" strike="noStrike" kern="100" cap="none" spc="0" normalizeH="0" baseline="0" noProof="0" dirty="0">
              <a:ln>
                <a:noFill/>
              </a:ln>
              <a:solidFill>
                <a:srgbClr val="ED7D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HG正楷書体-PRO" panose="03000600000000000000" pitchFamily="66" charset="-128"/>
              <a:ea typeface="HG正楷書体-PRO" panose="03000600000000000000" pitchFamily="66" charset="-128"/>
              <a:cs typeface="Dreaming Outloud Script Pro" panose="020F0502020204030204" pitchFamily="66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80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1" b="1" i="0" u="none" strike="noStrike" kern="1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nk Free" panose="03080402000500000000" pitchFamily="66" charset="0"/>
                <a:ea typeface="ＭＳ 明朝" panose="02020609040205080304" pitchFamily="17" charset="-128"/>
                <a:cs typeface="Dreaming Outloud Script Pro" panose="020F0502020204030204" pitchFamily="66" charset="0"/>
              </a:rPr>
              <a:t>Surface Shading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192B387-ED7F-B422-64E3-CDFF83A55BCE}"/>
              </a:ext>
            </a:extLst>
          </p:cNvPr>
          <p:cNvSpPr txBox="1"/>
          <p:nvPr/>
        </p:nvSpPr>
        <p:spPr>
          <a:xfrm>
            <a:off x="116632" y="745300"/>
            <a:ext cx="6741368" cy="9546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ja-JP" altLang="en-US" sz="1401" dirty="0">
                <a:solidFill>
                  <a:srgbClr val="FFC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～質感の描き分け一例～</a:t>
            </a:r>
            <a:endParaRPr lang="en-US" altLang="ja-JP" sz="1401" dirty="0">
              <a:solidFill>
                <a:srgbClr val="F8F8F8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defRPr/>
            </a:pPr>
            <a:r>
              <a:rPr lang="ja-JP" altLang="en-US" sz="1401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・陰影で再現する物品の質感は、主に透明</a:t>
            </a:r>
            <a:r>
              <a:rPr lang="en-US" altLang="ja-JP" sz="1401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/</a:t>
            </a:r>
            <a:r>
              <a:rPr lang="ja-JP" altLang="en-US" sz="1401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不透明の２つです。</a:t>
            </a:r>
            <a:endParaRPr lang="en-US" altLang="ja-JP" sz="1401" dirty="0">
              <a:solidFill>
                <a:srgbClr val="F8F8F8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defRPr/>
            </a:pPr>
            <a:r>
              <a:rPr lang="ja-JP" altLang="en-US" sz="1401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・同一平面のハッチングに対して、斜め方向のハッチングで表現します。</a:t>
            </a:r>
            <a:endParaRPr lang="en-US" altLang="ja-JP" sz="1401" dirty="0">
              <a:solidFill>
                <a:srgbClr val="F8F8F8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defRPr/>
            </a:pPr>
            <a:endParaRPr lang="en-US" altLang="ja-JP" sz="1401" dirty="0">
              <a:solidFill>
                <a:srgbClr val="F8F8F8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4" name="図 3" descr="写真, 異なる, 空気, 飛ぶ が含まれている画像&#10;&#10;AI 生成コンテンツは誤りを含む可能性があります。">
            <a:extLst>
              <a:ext uri="{FF2B5EF4-FFF2-40B4-BE49-F238E27FC236}">
                <a16:creationId xmlns:a16="http://schemas.microsoft.com/office/drawing/2014/main" id="{C5E72038-103C-8F0F-7AED-0A157EBACEA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8" y="1568624"/>
            <a:ext cx="3747875" cy="1800000"/>
          </a:xfrm>
          <a:prstGeom prst="rect">
            <a:avLst/>
          </a:prstGeom>
        </p:spPr>
      </p:pic>
      <p:pic>
        <p:nvPicPr>
          <p:cNvPr id="10" name="図 9" descr="ダイアグラム&#10;&#10;AI 生成コンテンツは誤りを含む可能性があります。">
            <a:extLst>
              <a:ext uri="{FF2B5EF4-FFF2-40B4-BE49-F238E27FC236}">
                <a16:creationId xmlns:a16="http://schemas.microsoft.com/office/drawing/2014/main" id="{B2C40366-2ED4-3BBD-5024-BC8E92F637C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3" y="4304928"/>
            <a:ext cx="3770686" cy="1800000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6D03E187-F201-875F-A615-346558D97933}"/>
              </a:ext>
            </a:extLst>
          </p:cNvPr>
          <p:cNvSpPr txBox="1"/>
          <p:nvPr/>
        </p:nvSpPr>
        <p:spPr>
          <a:xfrm>
            <a:off x="116632" y="3668471"/>
            <a:ext cx="6741368" cy="5234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ja-JP" altLang="en-US" sz="1401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・線の表現で区別すると、より分かりやすい。</a:t>
            </a:r>
            <a:endParaRPr lang="en-US" altLang="ja-JP" sz="1401" dirty="0">
              <a:solidFill>
                <a:srgbClr val="F8F8F8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defRPr/>
            </a:pPr>
            <a:r>
              <a:rPr lang="ja-JP" altLang="en-US" sz="1401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・不透明を表す陰影には、線の入りと抜きにドットを入れる。</a:t>
            </a:r>
            <a:r>
              <a:rPr lang="en-US" altLang="ja-JP" sz="1401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</a:t>
            </a:r>
            <a:r>
              <a:rPr lang="ja-JP" altLang="en-US" sz="1401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因習</a:t>
            </a:r>
            <a:r>
              <a:rPr lang="en-US" altLang="ja-JP" sz="1401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)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C56FA99-7569-7591-09D7-D3A61C873CFD}"/>
              </a:ext>
            </a:extLst>
          </p:cNvPr>
          <p:cNvSpPr txBox="1"/>
          <p:nvPr/>
        </p:nvSpPr>
        <p:spPr>
          <a:xfrm>
            <a:off x="116632" y="6325946"/>
            <a:ext cx="6741368" cy="7390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ja-JP" altLang="en-US" sz="1401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・線の太さを変える。</a:t>
            </a:r>
            <a:endParaRPr lang="en-US" altLang="ja-JP" sz="1401" dirty="0">
              <a:solidFill>
                <a:srgbClr val="F8F8F8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defRPr/>
            </a:pPr>
            <a:r>
              <a:rPr lang="ja-JP" altLang="en-US" sz="1401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・線の密集を太線に置き換えたもの。</a:t>
            </a:r>
            <a:endParaRPr lang="en-US" altLang="ja-JP" sz="1401" dirty="0">
              <a:solidFill>
                <a:srgbClr val="F8F8F8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defRPr/>
            </a:pPr>
            <a:r>
              <a:rPr lang="ja-JP" altLang="en-US" sz="1401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・ただし、外形線が不明瞭にならないように注意する。</a:t>
            </a:r>
            <a:endParaRPr lang="en-US" altLang="ja-JP" sz="1401" dirty="0">
              <a:solidFill>
                <a:srgbClr val="F8F8F8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</p:txBody>
      </p:sp>
      <p:pic>
        <p:nvPicPr>
          <p:cNvPr id="16" name="図 15" descr="背景パターン&#10;&#10;AI 生成コンテンツは誤りを含む可能性があります。">
            <a:extLst>
              <a:ext uri="{FF2B5EF4-FFF2-40B4-BE49-F238E27FC236}">
                <a16:creationId xmlns:a16="http://schemas.microsoft.com/office/drawing/2014/main" id="{09C6F9DC-317F-059E-6389-1249743D2D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32" y="7180670"/>
            <a:ext cx="1533739" cy="2229161"/>
          </a:xfrm>
          <a:prstGeom prst="rect">
            <a:avLst/>
          </a:prstGeom>
        </p:spPr>
      </p:pic>
      <p:pic>
        <p:nvPicPr>
          <p:cNvPr id="19" name="図 18" descr="ダイアグラム&#10;&#10;AI 生成コンテンツは誤りを含む可能性があります。">
            <a:extLst>
              <a:ext uri="{FF2B5EF4-FFF2-40B4-BE49-F238E27FC236}">
                <a16:creationId xmlns:a16="http://schemas.microsoft.com/office/drawing/2014/main" id="{1F6B45EC-593E-C016-4B2A-2C399CAE5B6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8821" y="7180700"/>
            <a:ext cx="4370517" cy="19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89315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65000"/>
            <a:lumOff val="3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7850C751-B242-B24F-6836-1346CF12F6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861443F6-A328-3BDD-BA4C-860B3DB8CEB7}"/>
              </a:ext>
            </a:extLst>
          </p:cNvPr>
          <p:cNvSpPr txBox="1"/>
          <p:nvPr/>
        </p:nvSpPr>
        <p:spPr>
          <a:xfrm>
            <a:off x="116632" y="128464"/>
            <a:ext cx="6741367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1" b="1" i="0" u="none" strike="noStrike" kern="1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HG正楷書体-PRO" panose="03000600000000000000" pitchFamily="66" charset="-128"/>
                <a:ea typeface="HG正楷書体-PRO" panose="03000600000000000000" pitchFamily="66" charset="-128"/>
                <a:cs typeface="Dreaming Outloud Script Pro" panose="020F0502020204030204" pitchFamily="66" charset="0"/>
              </a:rPr>
              <a:t>陰影の表現</a:t>
            </a:r>
            <a:endParaRPr kumimoji="1" lang="en-US" altLang="ja-JP" sz="1801" b="1" i="0" u="none" strike="noStrike" kern="100" cap="none" spc="0" normalizeH="0" baseline="0" noProof="0" dirty="0">
              <a:ln>
                <a:noFill/>
              </a:ln>
              <a:solidFill>
                <a:srgbClr val="ED7D3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HG正楷書体-PRO" panose="03000600000000000000" pitchFamily="66" charset="-128"/>
              <a:ea typeface="HG正楷書体-PRO" panose="03000600000000000000" pitchFamily="66" charset="-128"/>
              <a:cs typeface="Dreaming Outloud Script Pro" panose="020F0502020204030204" pitchFamily="66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801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1" b="1" i="0" u="none" strike="noStrike" kern="100" cap="none" spc="0" normalizeH="0" baseline="0" noProof="0" dirty="0">
                <a:ln>
                  <a:noFill/>
                </a:ln>
                <a:solidFill>
                  <a:srgbClr val="ED7D3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Ink Free" panose="03080402000500000000" pitchFamily="66" charset="0"/>
                <a:ea typeface="ＭＳ 明朝" panose="02020609040205080304" pitchFamily="17" charset="-128"/>
                <a:cs typeface="Dreaming Outloud Script Pro" panose="020F0502020204030204" pitchFamily="66" charset="0"/>
              </a:rPr>
              <a:t>Surface Shading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B5096C6-C3B9-9CE9-5D33-8BCCB39C6D85}"/>
              </a:ext>
            </a:extLst>
          </p:cNvPr>
          <p:cNvSpPr txBox="1"/>
          <p:nvPr/>
        </p:nvSpPr>
        <p:spPr>
          <a:xfrm>
            <a:off x="116632" y="745300"/>
            <a:ext cx="6741368" cy="24636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ja-JP" altLang="en-US" sz="1401" dirty="0">
                <a:solidFill>
                  <a:srgbClr val="FFC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～付録～</a:t>
            </a:r>
            <a:endParaRPr lang="en-US" altLang="ja-JP" sz="1401" dirty="0">
              <a:solidFill>
                <a:srgbClr val="F8F8F8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defRPr/>
            </a:pPr>
            <a:r>
              <a:rPr lang="ja-JP" altLang="en-US" sz="1401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困ったときは先達の英知を参考にします。</a:t>
            </a:r>
            <a:endParaRPr lang="en-US" altLang="ja-JP" sz="1401" dirty="0">
              <a:solidFill>
                <a:srgbClr val="F8F8F8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defRPr/>
            </a:pPr>
            <a:endParaRPr lang="en-US" altLang="ja-JP" sz="1401" dirty="0">
              <a:solidFill>
                <a:srgbClr val="F8F8F8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defRPr/>
            </a:pPr>
            <a:r>
              <a:rPr lang="en-US" altLang="ja-JP" sz="1401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USPTO</a:t>
            </a:r>
            <a:r>
              <a:rPr lang="ja-JP" altLang="en-US" sz="1401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</a:t>
            </a:r>
            <a:r>
              <a:rPr lang="en-US" altLang="ja-JP" sz="1401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(United States Patent and Trademark Office)</a:t>
            </a:r>
            <a:r>
              <a:rPr lang="ja-JP" altLang="en-US" sz="1401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　→米国特許庁</a:t>
            </a:r>
            <a:endParaRPr lang="en-US" altLang="ja-JP" sz="1401" dirty="0">
              <a:solidFill>
                <a:srgbClr val="F8F8F8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defRPr/>
            </a:pPr>
            <a:r>
              <a:rPr lang="en-US" altLang="ja-JP" sz="1401" dirty="0">
                <a:solidFill>
                  <a:srgbClr val="00B0F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https://www.uspto.gov/</a:t>
            </a:r>
          </a:p>
          <a:p>
            <a:pPr>
              <a:defRPr/>
            </a:pPr>
            <a:endParaRPr lang="en-US" altLang="ja-JP" sz="1401" dirty="0">
              <a:solidFill>
                <a:srgbClr val="00B0F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defRPr/>
            </a:pPr>
            <a:r>
              <a:rPr lang="ja-JP" altLang="en-US" sz="1401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↓検索はこちら</a:t>
            </a:r>
            <a:endParaRPr lang="en-US" altLang="ja-JP" sz="1401" dirty="0">
              <a:solidFill>
                <a:srgbClr val="F8F8F8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defRPr/>
            </a:pPr>
            <a:r>
              <a:rPr lang="en-US" altLang="ja-JP" sz="1401" dirty="0">
                <a:solidFill>
                  <a:srgbClr val="00B0F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https://www.uspto.gov/patents/search/patent-public-search</a:t>
            </a:r>
          </a:p>
          <a:p>
            <a:pPr>
              <a:defRPr/>
            </a:pPr>
            <a:endParaRPr lang="en-US" altLang="ja-JP" sz="1401" dirty="0">
              <a:solidFill>
                <a:srgbClr val="00B0F0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defRPr/>
            </a:pPr>
            <a:r>
              <a:rPr lang="ja-JP" altLang="en-US" sz="1401" dirty="0">
                <a:solidFill>
                  <a:srgbClr val="F8F8F8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日本国特許庁　→陰なしが多い</a:t>
            </a:r>
            <a:endParaRPr lang="en-US" altLang="ja-JP" sz="1401" dirty="0">
              <a:solidFill>
                <a:srgbClr val="F8F8F8"/>
              </a:solidFill>
              <a:latin typeface="UD デジタル 教科書体 NK-R" panose="02020400000000000000" pitchFamily="18" charset="-128"/>
              <a:ea typeface="UD デジタル 教科書体 NK-R" panose="02020400000000000000" pitchFamily="18" charset="-128"/>
            </a:endParaRPr>
          </a:p>
          <a:p>
            <a:pPr>
              <a:defRPr/>
            </a:pPr>
            <a:r>
              <a:rPr lang="en-US" altLang="ja-JP" sz="1401" dirty="0">
                <a:solidFill>
                  <a:srgbClr val="00B0F0"/>
                </a:solidFill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https://www.j-platpat.inpit.go.jp/</a:t>
            </a:r>
          </a:p>
        </p:txBody>
      </p:sp>
    </p:spTree>
    <p:extLst>
      <p:ext uri="{BB962C8B-B14F-4D97-AF65-F5344CB8AC3E}">
        <p14:creationId xmlns:p14="http://schemas.microsoft.com/office/powerpoint/2010/main" val="102101604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グレースケール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テーマ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601</TotalTime>
  <Words>1024</Words>
  <Application>Microsoft Office PowerPoint</Application>
  <PresentationFormat>A4 210 x 297 mm</PresentationFormat>
  <Paragraphs>116</Paragraphs>
  <Slides>9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9</vt:i4>
      </vt:variant>
    </vt:vector>
  </HeadingPairs>
  <TitlesOfParts>
    <vt:vector size="18" baseType="lpstr">
      <vt:lpstr>HG正楷書体-PRO</vt:lpstr>
      <vt:lpstr>UD デジタル 教科書体 NK-B</vt:lpstr>
      <vt:lpstr>UD デジタル 教科書体 NK-R</vt:lpstr>
      <vt:lpstr>UD デジタル 教科書体 NP-B</vt:lpstr>
      <vt:lpstr>Aptos</vt:lpstr>
      <vt:lpstr>Aptos Display</vt:lpstr>
      <vt:lpstr>Arial</vt:lpstr>
      <vt:lpstr>Ink Free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hoon ca</dc:creator>
  <cp:lastModifiedBy>hoon ca</cp:lastModifiedBy>
  <cp:revision>53</cp:revision>
  <dcterms:created xsi:type="dcterms:W3CDTF">2025-11-22T13:41:16Z</dcterms:created>
  <dcterms:modified xsi:type="dcterms:W3CDTF">2025-11-23T19:25:30Z</dcterms:modified>
</cp:coreProperties>
</file>