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8" r:id="rId3"/>
    <p:sldId id="269" r:id="rId4"/>
    <p:sldId id="27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FF"/>
    <a:srgbClr val="FF99FF"/>
    <a:srgbClr val="9999FF"/>
    <a:srgbClr val="9966FF"/>
    <a:srgbClr val="CCCCFF"/>
    <a:srgbClr val="CC99FF"/>
    <a:srgbClr val="CC66FF"/>
    <a:srgbClr val="FF669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3" autoAdjust="0"/>
    <p:restoredTop sz="72328" autoAdjust="0"/>
  </p:normalViewPr>
  <p:slideViewPr>
    <p:cSldViewPr snapToGrid="0">
      <p:cViewPr varScale="1">
        <p:scale>
          <a:sx n="105" d="100"/>
          <a:sy n="105" d="100"/>
        </p:scale>
        <p:origin x="1410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BA8EE-D459-438B-A8F5-420FF90F6F87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ED44D-B1D4-4DEC-824A-19C153E5AE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396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ED44D-B1D4-4DEC-824A-19C153E5AEB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078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E28FC-29FC-A152-6B9D-C077BDA8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C1E9EC0-49EC-452D-CA3D-E34B761D2D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0AECA30-D322-B484-2FC3-C648F06B23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ADF9CC-16BE-61C0-852A-9CF74D3AFD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ED44D-B1D4-4DEC-824A-19C153E5AEB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438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203E8-4BA8-D865-D829-4483E1049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651085E-50AD-F109-ABB9-1904C2AA2B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8828C63-B697-B2A8-539C-C75691C38A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78B80B-D3B1-66FD-5D88-AF13B3B914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ED44D-B1D4-4DEC-824A-19C153E5AEB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767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54641-DB89-6DF0-CF27-A5E79169F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CAB78F0-FE10-347A-25B1-AA5A2A8728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A1CCF42-D4E6-168F-EA65-C0C251B22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66F9EA5-E448-B4A7-F720-0B2D767C7E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ED44D-B1D4-4DEC-824A-19C153E5AEB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683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C6F0A4-F4A2-C886-F891-8F536D44A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705E78-4FE3-312A-D0B8-6C3B3160B6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4" indent="0" algn="ctr">
              <a:buNone/>
              <a:defRPr sz="2000"/>
            </a:lvl2pPr>
            <a:lvl3pPr marL="914410" indent="0" algn="ctr">
              <a:buNone/>
              <a:defRPr sz="1801"/>
            </a:lvl3pPr>
            <a:lvl4pPr marL="1371614" indent="0" algn="ctr">
              <a:buNone/>
              <a:defRPr sz="1600"/>
            </a:lvl4pPr>
            <a:lvl5pPr marL="1828819" indent="0" algn="ctr">
              <a:buNone/>
              <a:defRPr sz="1600"/>
            </a:lvl5pPr>
            <a:lvl6pPr marL="2286025" indent="0" algn="ctr">
              <a:buNone/>
              <a:defRPr sz="1600"/>
            </a:lvl6pPr>
            <a:lvl7pPr marL="2743229" indent="0" algn="ctr">
              <a:buNone/>
              <a:defRPr sz="1600"/>
            </a:lvl7pPr>
            <a:lvl8pPr marL="3200435" indent="0" algn="ctr">
              <a:buNone/>
              <a:defRPr sz="1600"/>
            </a:lvl8pPr>
            <a:lvl9pPr marL="365763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801068-6B69-F313-233F-5600D935D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761658-E980-41FB-9CAD-51916E32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79BE2B-5B07-694F-E967-8CD9C08C6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44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B237E7-909A-39E1-8487-6C2A4E9A8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9D97DE-3696-EBAA-9528-44518C3F3F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D80BC9-BAF0-AD0D-4E32-DCBCBA233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6300AC-AC4E-9A36-47E3-20D12C00E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FEB6F4-F1B1-13AA-7DFC-2CE94D290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05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F7D1BD-8B1C-0BDF-86D4-35ACC4074C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FCF61A-85E6-F592-C12C-09DE1836A8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0D06C1-A5B7-327F-4FA8-B5ADB0872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356F03-6F50-172F-7D02-BA6C5BBF3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8C6FE8-BAF0-D9B6-01D2-21F1F86EA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3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A57499-0255-4C0A-F8C4-45CD647B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20D37B-8867-D58F-6C16-59B8BDE9E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F6C650-5E98-0547-0C86-A3BFE5154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7C18DA-061B-BC82-B53D-4DF8E7A0B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BA467A-7808-F70E-E50F-34D2FFA1F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571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746652-8601-F803-89DD-F063EB276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FE8A32-060B-87A7-C2CE-E4265DDFA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0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8EF777-AE36-5315-9C69-5A3892241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79C75C-19B6-3F58-90A4-FF2F6D0B3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FB791A-EBC1-62A0-58C7-1BAC96DB1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64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FB9E8A-53D2-CC1C-9DBC-C6EDA8C0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5297DA-A66C-69DE-74FD-01A051D63E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65F2EE-DD9E-FA3D-9664-A7C74DB3F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FFA581-1C20-D648-F34D-58A3AA96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0C17DB-A815-BFC6-1035-D9DB2E967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A728F9D-F34F-9FEB-928A-E880E5FB3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30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2A1C81-6908-277E-9424-DF913DB31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9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BF0FB41-F6D8-EBC2-5F3A-DBBF7F99F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3" y="168116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4" indent="0">
              <a:buNone/>
              <a:defRPr sz="2000" b="1"/>
            </a:lvl2pPr>
            <a:lvl3pPr marL="914410" indent="0">
              <a:buNone/>
              <a:defRPr sz="1801" b="1"/>
            </a:lvl3pPr>
            <a:lvl4pPr marL="1371614" indent="0">
              <a:buNone/>
              <a:defRPr sz="1600" b="1"/>
            </a:lvl4pPr>
            <a:lvl5pPr marL="1828819" indent="0">
              <a:buNone/>
              <a:defRPr sz="1600" b="1"/>
            </a:lvl5pPr>
            <a:lvl6pPr marL="2286025" indent="0">
              <a:buNone/>
              <a:defRPr sz="1600" b="1"/>
            </a:lvl6pPr>
            <a:lvl7pPr marL="2743229" indent="0">
              <a:buNone/>
              <a:defRPr sz="1600" b="1"/>
            </a:lvl7pPr>
            <a:lvl8pPr marL="3200435" indent="0">
              <a:buNone/>
              <a:defRPr sz="1600" b="1"/>
            </a:lvl8pPr>
            <a:lvl9pPr marL="365763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AFE21C-68B5-2F43-9CD6-EC2574128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3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796AAFD-076C-80B1-5BC2-DA9AEA209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4" indent="0">
              <a:buNone/>
              <a:defRPr sz="2000" b="1"/>
            </a:lvl2pPr>
            <a:lvl3pPr marL="914410" indent="0">
              <a:buNone/>
              <a:defRPr sz="1801" b="1"/>
            </a:lvl3pPr>
            <a:lvl4pPr marL="1371614" indent="0">
              <a:buNone/>
              <a:defRPr sz="1600" b="1"/>
            </a:lvl4pPr>
            <a:lvl5pPr marL="1828819" indent="0">
              <a:buNone/>
              <a:defRPr sz="1600" b="1"/>
            </a:lvl5pPr>
            <a:lvl6pPr marL="2286025" indent="0">
              <a:buNone/>
              <a:defRPr sz="1600" b="1"/>
            </a:lvl6pPr>
            <a:lvl7pPr marL="2743229" indent="0">
              <a:buNone/>
              <a:defRPr sz="1600" b="1"/>
            </a:lvl7pPr>
            <a:lvl8pPr marL="3200435" indent="0">
              <a:buNone/>
              <a:defRPr sz="1600" b="1"/>
            </a:lvl8pPr>
            <a:lvl9pPr marL="365763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931B0C-2736-990E-7876-6AA94DB82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75A43FE-D07C-F94C-4A01-FC098874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CBBF93B-BCDD-A79A-BA2D-641EEF32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F7F909-229E-123B-F595-784B370E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6CBD28-05A3-6E2C-FE5A-B171F945D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F86DB5D-353A-8690-2141-D478E5F9D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EFAA52-9104-D3A3-AF4B-E8B3C0418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94AA4F3-AA9E-049D-5638-4A86F5DA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89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2BC64B1-59CB-4F20-D32A-EB5422E0D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578AE72-F17A-643D-544A-143E3175C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9325EB-3641-D3F9-D61F-374DFB2F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45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ECFBAF-909A-C5FC-8432-B2FD64007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8" y="457201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369404-B3A0-A549-EF1C-37FA8671E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D8EF1C6-4CB9-B27F-9199-2DD9D14785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8" y="2057403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4" indent="0">
              <a:buNone/>
              <a:defRPr sz="1401"/>
            </a:lvl2pPr>
            <a:lvl3pPr marL="914410" indent="0">
              <a:buNone/>
              <a:defRPr sz="1200"/>
            </a:lvl3pPr>
            <a:lvl4pPr marL="1371614" indent="0">
              <a:buNone/>
              <a:defRPr sz="1001"/>
            </a:lvl4pPr>
            <a:lvl5pPr marL="1828819" indent="0">
              <a:buNone/>
              <a:defRPr sz="1001"/>
            </a:lvl5pPr>
            <a:lvl6pPr marL="2286025" indent="0">
              <a:buNone/>
              <a:defRPr sz="1001"/>
            </a:lvl6pPr>
            <a:lvl7pPr marL="2743229" indent="0">
              <a:buNone/>
              <a:defRPr sz="1001"/>
            </a:lvl7pPr>
            <a:lvl8pPr marL="3200435" indent="0">
              <a:buNone/>
              <a:defRPr sz="1001"/>
            </a:lvl8pPr>
            <a:lvl9pPr marL="3657639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737830A-358B-FB1B-37F5-CD61721B4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0E729D1-E30C-D817-84C6-D30916D6D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2C289A-A775-E9EA-93FA-CB9850D2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46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FA405D-682E-E42A-0153-1D3E9808A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8" y="457201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46FE836-CEC9-92CA-770F-DE939F32DB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4" indent="0">
              <a:buNone/>
              <a:defRPr sz="2800"/>
            </a:lvl2pPr>
            <a:lvl3pPr marL="914410" indent="0">
              <a:buNone/>
              <a:defRPr sz="2400"/>
            </a:lvl3pPr>
            <a:lvl4pPr marL="1371614" indent="0">
              <a:buNone/>
              <a:defRPr sz="2000"/>
            </a:lvl4pPr>
            <a:lvl5pPr marL="1828819" indent="0">
              <a:buNone/>
              <a:defRPr sz="2000"/>
            </a:lvl5pPr>
            <a:lvl6pPr marL="2286025" indent="0">
              <a:buNone/>
              <a:defRPr sz="2000"/>
            </a:lvl6pPr>
            <a:lvl7pPr marL="2743229" indent="0">
              <a:buNone/>
              <a:defRPr sz="2000"/>
            </a:lvl7pPr>
            <a:lvl8pPr marL="3200435" indent="0">
              <a:buNone/>
              <a:defRPr sz="2000"/>
            </a:lvl8pPr>
            <a:lvl9pPr marL="365763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0657BD7-CA01-F17F-2637-4DD1013DAD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8" y="2057403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4" indent="0">
              <a:buNone/>
              <a:defRPr sz="1401"/>
            </a:lvl2pPr>
            <a:lvl3pPr marL="914410" indent="0">
              <a:buNone/>
              <a:defRPr sz="1200"/>
            </a:lvl3pPr>
            <a:lvl4pPr marL="1371614" indent="0">
              <a:buNone/>
              <a:defRPr sz="1001"/>
            </a:lvl4pPr>
            <a:lvl5pPr marL="1828819" indent="0">
              <a:buNone/>
              <a:defRPr sz="1001"/>
            </a:lvl5pPr>
            <a:lvl6pPr marL="2286025" indent="0">
              <a:buNone/>
              <a:defRPr sz="1001"/>
            </a:lvl6pPr>
            <a:lvl7pPr marL="2743229" indent="0">
              <a:buNone/>
              <a:defRPr sz="1001"/>
            </a:lvl7pPr>
            <a:lvl8pPr marL="3200435" indent="0">
              <a:buNone/>
              <a:defRPr sz="1001"/>
            </a:lvl8pPr>
            <a:lvl9pPr marL="3657639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9AF105-C053-85F5-0217-2AC1818FD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21671F-5C2F-44E6-7A8F-45F2D9181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B53EEA-0497-EE5B-B7A9-F5BC1A932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675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87EA7BB-E90C-822C-C6C2-ED8D14249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494C0F9-68F4-7E17-2388-95FBF5802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719050-B02B-6116-B790-2D6B3D8637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1AF1F-A61A-4828-96F9-D5F7049940A5}" type="datetimeFigureOut">
              <a:rPr kumimoji="1" lang="ja-JP" altLang="en-US" smtClean="0"/>
              <a:t>2025/11/30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690BD9-123A-27A0-0A7B-CA1A669FB8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3624A7-0BA0-533D-089F-EDB3B2933F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78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2" indent="-228602" algn="l" defTabSz="914410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2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17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1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27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1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37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1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4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0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4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9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5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29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35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39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00E5802-1D80-372E-176D-5DBF035840A3}"/>
              </a:ext>
            </a:extLst>
          </p:cNvPr>
          <p:cNvSpPr txBox="1"/>
          <p:nvPr/>
        </p:nvSpPr>
        <p:spPr>
          <a:xfrm>
            <a:off x="157859" y="720000"/>
            <a:ext cx="8258554" cy="677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本稿では、自主学習を通して「慣例的な意匠図面作成を執り行えること」の達成を目指します。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そのために必要な知識や技術を習得することを課題とし、これらを包摂的に解決していきます。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0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平たく言うと、ぶっつけ本番な感じとなるのが否めません。。。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995A343-0449-914D-66A3-7F7C1F0DA07D}"/>
              </a:ext>
            </a:extLst>
          </p:cNvPr>
          <p:cNvSpPr txBox="1"/>
          <p:nvPr/>
        </p:nvSpPr>
        <p:spPr>
          <a:xfrm>
            <a:off x="157858" y="108000"/>
            <a:ext cx="3424437" cy="565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801"/>
              </a:lnSpc>
            </a:pPr>
            <a:r>
              <a:rPr lang="ja-JP" altLang="en-US" sz="1801" b="1" kern="1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意匠図面のすゝめ</a:t>
            </a:r>
            <a:endParaRPr lang="en-US" altLang="ja-JP" sz="1801" b="1" kern="1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>
              <a:lnSpc>
                <a:spcPts val="1801"/>
              </a:lnSpc>
            </a:pPr>
            <a:r>
              <a:rPr lang="en-US" altLang="ja-JP" sz="1801" b="1" kern="1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Design Patent Schooling Guidance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4B922E-1FE3-844C-1083-73F075331859}"/>
              </a:ext>
            </a:extLst>
          </p:cNvPr>
          <p:cNvSpPr txBox="1"/>
          <p:nvPr/>
        </p:nvSpPr>
        <p:spPr>
          <a:xfrm>
            <a:off x="157858" y="1455367"/>
            <a:ext cx="11149238" cy="5266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～目標達成ロードマップ～</a:t>
            </a:r>
            <a:endParaRPr lang="en-US" altLang="ja-JP" sz="1401" dirty="0">
              <a:solidFill>
                <a:schemeClr val="bg2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rgbClr val="FFC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☆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の達成に必要なことが</a:t>
            </a:r>
            <a:r>
              <a:rPr lang="ja-JP" altLang="en-US" sz="1401" dirty="0">
                <a:solidFill>
                  <a:srgbClr val="FFFF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●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←の達成に必要なことが</a:t>
            </a:r>
            <a:r>
              <a:rPr lang="ja-JP" altLang="en-US" sz="1401" dirty="0">
                <a:solidFill>
                  <a:srgbClr val="92D05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◎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←の達成に必要なことが</a:t>
            </a:r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○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←の達成に必要なことが</a:t>
            </a:r>
            <a:r>
              <a:rPr lang="ja-JP" altLang="en-US" sz="1401" dirty="0">
                <a:solidFill>
                  <a:schemeClr val="tx2">
                    <a:lumMod val="40000"/>
                    <a:lumOff val="60000"/>
                  </a:schemeClr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・</a:t>
            </a:r>
            <a:endParaRPr lang="en-US" altLang="ja-JP" sz="1401" dirty="0">
              <a:solidFill>
                <a:schemeClr val="bg2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lang="en-US" altLang="ja-JP" sz="1401" dirty="0">
              <a:solidFill>
                <a:schemeClr val="bg2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rgbClr val="FFC0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☆慣例的な意匠図面作成を執り行える</a:t>
            </a:r>
            <a:endParaRPr lang="en-US" altLang="ja-JP" sz="1401" dirty="0">
              <a:solidFill>
                <a:srgbClr val="FFC00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FFFF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●意匠図面の作成要項を知っている</a:t>
            </a:r>
            <a:endParaRPr lang="en-US" altLang="ja-JP" sz="1401" dirty="0">
              <a:solidFill>
                <a:srgbClr val="FFFF0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92D05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◎意匠図面作成ガイドラインから必要な情報を参照できる</a:t>
            </a:r>
            <a:endParaRPr lang="en-US" altLang="ja-JP" sz="1401" dirty="0">
              <a:solidFill>
                <a:srgbClr val="92D05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92D05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◎様式第６から必要な情報を参照できる</a:t>
            </a:r>
            <a:endParaRPr lang="en-US" altLang="ja-JP" sz="1401" dirty="0">
              <a:solidFill>
                <a:srgbClr val="92D05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92D05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◎過去事例から必要な情報を参照できる</a:t>
            </a:r>
            <a:endParaRPr lang="en-US" altLang="ja-JP" sz="1401" dirty="0">
              <a:solidFill>
                <a:srgbClr val="92D05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○ </a:t>
            </a:r>
            <a:r>
              <a:rPr lang="en-US" altLang="ja-JP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J-Pat</a:t>
            </a:r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から意匠の詮索ができる</a:t>
            </a:r>
            <a:endParaRPr lang="en-US" altLang="ja-JP" sz="1401" dirty="0">
              <a:solidFill>
                <a:srgbClr val="00B0F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○ </a:t>
            </a:r>
            <a:r>
              <a:rPr lang="en-US" altLang="ja-JP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USPTO</a:t>
            </a:r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から意匠の検索ができる</a:t>
            </a:r>
            <a:endParaRPr lang="en-US" altLang="ja-JP" sz="1401" dirty="0">
              <a:solidFill>
                <a:srgbClr val="00B0F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endParaRPr lang="en-US" altLang="ja-JP" sz="1401" dirty="0">
              <a:solidFill>
                <a:schemeClr val="accent1">
                  <a:lumMod val="60000"/>
                  <a:lumOff val="40000"/>
                </a:schemeClr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FFFF0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●必要なイラストを作成することが出来る</a:t>
            </a:r>
            <a:endParaRPr lang="en-US" altLang="ja-JP" sz="1401" dirty="0">
              <a:solidFill>
                <a:srgbClr val="FFFF0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92D05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◎６面図が作成できる</a:t>
            </a:r>
            <a:endParaRPr lang="en-US" altLang="ja-JP" sz="1401" dirty="0">
              <a:solidFill>
                <a:srgbClr val="92D05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92D05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◎斜視図が作成できる</a:t>
            </a:r>
            <a:endParaRPr lang="en-US" altLang="ja-JP" sz="1401" dirty="0">
              <a:solidFill>
                <a:srgbClr val="92D05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92D05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◎参考図が作成できる</a:t>
            </a:r>
            <a:endParaRPr lang="en-US" altLang="ja-JP" sz="1401" dirty="0">
              <a:solidFill>
                <a:srgbClr val="92D05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92D05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◎イラストに陰影をつけられる</a:t>
            </a:r>
            <a:endParaRPr lang="en-US" altLang="ja-JP" sz="1401" dirty="0">
              <a:solidFill>
                <a:srgbClr val="92D05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○精密なトレスができる</a:t>
            </a:r>
            <a:endParaRPr lang="en-US" altLang="ja-JP" sz="1401" dirty="0">
              <a:solidFill>
                <a:srgbClr val="00B0F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○パスデータを自在に編集できる</a:t>
            </a:r>
            <a:endParaRPr lang="en-US" altLang="ja-JP" sz="1401" dirty="0">
              <a:solidFill>
                <a:srgbClr val="00B0F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○画像データを自在に編集できる</a:t>
            </a:r>
            <a:endParaRPr lang="en-US" altLang="ja-JP" sz="1401" dirty="0">
              <a:solidFill>
                <a:srgbClr val="00B0F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○</a:t>
            </a:r>
            <a:r>
              <a:rPr lang="en-US" altLang="ja-JP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3D</a:t>
            </a:r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モデルから必要なパスデータを作成できる</a:t>
            </a:r>
            <a:endParaRPr lang="en-US" altLang="ja-JP" sz="1401" dirty="0">
              <a:solidFill>
                <a:srgbClr val="00B0F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○平面図と斜視図を相互に書き替えができる</a:t>
            </a:r>
            <a:endParaRPr lang="en-US" altLang="ja-JP" sz="1401" dirty="0">
              <a:solidFill>
                <a:srgbClr val="00B0F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00B0F0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○画像データを自在に編集できる</a:t>
            </a:r>
            <a:endParaRPr lang="en-US" altLang="ja-JP" sz="1401" dirty="0">
              <a:solidFill>
                <a:srgbClr val="00B0F0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accent1">
                    <a:lumMod val="60000"/>
                    <a:lumOff val="40000"/>
                  </a:schemeClr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　・</a:t>
            </a:r>
            <a:r>
              <a:rPr lang="en-US" altLang="ja-JP" sz="1401" dirty="0">
                <a:solidFill>
                  <a:schemeClr val="accent1">
                    <a:lumMod val="60000"/>
                    <a:lumOff val="40000"/>
                  </a:schemeClr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Adobe Illustrator</a:t>
            </a:r>
            <a:r>
              <a:rPr lang="ja-JP" altLang="en-US" sz="1401" dirty="0">
                <a:solidFill>
                  <a:schemeClr val="accent1">
                    <a:lumMod val="60000"/>
                    <a:lumOff val="40000"/>
                  </a:schemeClr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の扱いに熟達してる</a:t>
            </a:r>
            <a:endParaRPr lang="en-US" altLang="ja-JP" sz="1401" dirty="0">
              <a:solidFill>
                <a:schemeClr val="accent1">
                  <a:lumMod val="60000"/>
                  <a:lumOff val="40000"/>
                </a:schemeClr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accent1">
                    <a:lumMod val="60000"/>
                    <a:lumOff val="40000"/>
                  </a:schemeClr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　　　　・</a:t>
            </a:r>
            <a:r>
              <a:rPr lang="en-US" altLang="ja-JP" sz="1401" dirty="0">
                <a:solidFill>
                  <a:schemeClr val="accent1">
                    <a:lumMod val="60000"/>
                    <a:lumOff val="40000"/>
                  </a:schemeClr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ZW3DCAD</a:t>
            </a:r>
            <a:r>
              <a:rPr lang="ja-JP" altLang="en-US" sz="1401" dirty="0">
                <a:solidFill>
                  <a:schemeClr val="accent1">
                    <a:lumMod val="60000"/>
                    <a:lumOff val="40000"/>
                  </a:schemeClr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を用いたパスデータの書き出し方法を理解している</a:t>
            </a:r>
            <a:endParaRPr lang="en-US" altLang="ja-JP" sz="1401" dirty="0">
              <a:solidFill>
                <a:schemeClr val="accent1">
                  <a:lumMod val="60000"/>
                  <a:lumOff val="40000"/>
                </a:schemeClr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71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3D4B22-C954-C315-81CB-FD1A5A035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4C9906-80B5-8873-C18C-845B2A33C579}"/>
              </a:ext>
            </a:extLst>
          </p:cNvPr>
          <p:cNvSpPr txBox="1"/>
          <p:nvPr/>
        </p:nvSpPr>
        <p:spPr>
          <a:xfrm>
            <a:off x="157858" y="720000"/>
            <a:ext cx="11195941" cy="1169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～斜視図～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面図のうち、３面を１図として表せるため、構造を立体的に把握しやすくなります。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・主に軸測投影図が一般的です。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・等角投影図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アイソメ図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はよく採用され、書類の見栄えが良いので「とりあえずブッコム」とかよくあります。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・キャビネット図、カバリエ図が、さりげなく、公式運用できます。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↑に相反するので殆ど見かけません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D07006F-61B6-0F62-7BC7-3C71D9E5D7D3}"/>
              </a:ext>
            </a:extLst>
          </p:cNvPr>
          <p:cNvSpPr txBox="1"/>
          <p:nvPr/>
        </p:nvSpPr>
        <p:spPr>
          <a:xfrm>
            <a:off x="157859" y="108000"/>
            <a:ext cx="24922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en-US" altLang="ja-JP" sz="1801" b="1" kern="100" dirty="0">
                <a:solidFill>
                  <a:schemeClr val="accent2"/>
                </a:solidFill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algn="ctr">
              <a:lnSpc>
                <a:spcPts val="1801"/>
              </a:lnSpc>
            </a:pPr>
            <a:r>
              <a:rPr lang="ja-JP" altLang="en-US" sz="1801" b="1" kern="100" dirty="0">
                <a:solidFill>
                  <a:schemeClr val="accent2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参考図</a:t>
            </a:r>
            <a:endParaRPr lang="en-US" altLang="ja-JP" sz="1801" b="1" kern="100" dirty="0">
              <a:solidFill>
                <a:schemeClr val="accent2"/>
              </a:solidFill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</p:txBody>
      </p:sp>
      <p:pic>
        <p:nvPicPr>
          <p:cNvPr id="11" name="グラフィックス 10">
            <a:extLst>
              <a:ext uri="{FF2B5EF4-FFF2-40B4-BE49-F238E27FC236}">
                <a16:creationId xmlns:a16="http://schemas.microsoft.com/office/drawing/2014/main" id="{53EB84BA-A57A-5196-591C-CCF52F361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9809" y="2321711"/>
            <a:ext cx="2138235" cy="2138235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48769B5F-DFC6-CA21-E5E3-164BDDCB63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20115" y="2849588"/>
            <a:ext cx="1610358" cy="1610358"/>
          </a:xfrm>
          <a:prstGeom prst="rect">
            <a:avLst/>
          </a:prstGeom>
        </p:spPr>
      </p:pic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FD00D0BD-722B-8F64-8CFD-05B4AF09FC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71395" y="2702584"/>
            <a:ext cx="1523493" cy="1757362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04B5EC1-69EA-DFFD-6370-7F1D7C5877BF}"/>
              </a:ext>
            </a:extLst>
          </p:cNvPr>
          <p:cNvSpPr txBox="1"/>
          <p:nvPr/>
        </p:nvSpPr>
        <p:spPr>
          <a:xfrm>
            <a:off x="460468" y="4907796"/>
            <a:ext cx="3256916" cy="954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カバリエ図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・幅：高さ：奥行きの比率が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となる。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・作図、構造の理解において、最高効率。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・見た目がすごくダサい。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E5669D1-EFC5-3E7F-0097-DBD51CC65B4E}"/>
              </a:ext>
            </a:extLst>
          </p:cNvPr>
          <p:cNvSpPr txBox="1"/>
          <p:nvPr/>
        </p:nvSpPr>
        <p:spPr>
          <a:xfrm>
            <a:off x="3751263" y="4907796"/>
            <a:ext cx="3548062" cy="954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キャビネット図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・幅：高さ：奥行きの比率が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未満となる。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・作図において、そこそこ効率的。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・見た目がすこしダサい。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04211AD-35DC-5583-F424-907591E51229}"/>
              </a:ext>
            </a:extLst>
          </p:cNvPr>
          <p:cNvSpPr txBox="1"/>
          <p:nvPr/>
        </p:nvSpPr>
        <p:spPr>
          <a:xfrm>
            <a:off x="7426325" y="4907796"/>
            <a:ext cx="4537076" cy="954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軸測投影図（アイソメ）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・幅：高さ：奥行きの比率が、傾き角度によりそれぞれ異なる。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・構造の理解において、まあまあ効果的。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・見た目が良い。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0C50A57-D591-B95F-4277-FBFE260B5369}"/>
              </a:ext>
            </a:extLst>
          </p:cNvPr>
          <p:cNvSpPr/>
          <p:nvPr/>
        </p:nvSpPr>
        <p:spPr>
          <a:xfrm>
            <a:off x="749300" y="2197712"/>
            <a:ext cx="9471025" cy="2459942"/>
          </a:xfrm>
          <a:prstGeom prst="rect">
            <a:avLst/>
          </a:prstGeom>
          <a:noFill/>
          <a:ln w="19050">
            <a:solidFill>
              <a:srgbClr val="FF6699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B3743F4-11D2-3C0F-A6B9-7BE84BC13909}"/>
              </a:ext>
            </a:extLst>
          </p:cNvPr>
          <p:cNvSpPr txBox="1"/>
          <p:nvPr/>
        </p:nvSpPr>
        <p:spPr>
          <a:xfrm>
            <a:off x="8626729" y="1889807"/>
            <a:ext cx="1593596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6699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同じ構造の立方体</a:t>
            </a:r>
            <a:endParaRPr lang="en-US" altLang="ja-JP" sz="1401" dirty="0">
              <a:solidFill>
                <a:srgbClr val="FF6699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671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4666AC-C74B-E505-7093-9D7E67333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31DF45-B20F-D552-D106-45884B20B1FE}"/>
              </a:ext>
            </a:extLst>
          </p:cNvPr>
          <p:cNvSpPr txBox="1"/>
          <p:nvPr/>
        </p:nvSpPr>
        <p:spPr>
          <a:xfrm>
            <a:off x="157858" y="720000"/>
            <a:ext cx="4871341" cy="7387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～断面図～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・外観から見て取れない部分の構造を理解することが出来ます。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・切断面より奥の外観を表記します。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9AD889-0C5E-D7DD-9AB9-58503AFB40B1}"/>
              </a:ext>
            </a:extLst>
          </p:cNvPr>
          <p:cNvSpPr txBox="1"/>
          <p:nvPr/>
        </p:nvSpPr>
        <p:spPr>
          <a:xfrm>
            <a:off x="157859" y="108000"/>
            <a:ext cx="24922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en-US" altLang="ja-JP" sz="1801" b="1" kern="100" dirty="0">
                <a:solidFill>
                  <a:schemeClr val="accent2"/>
                </a:solidFill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algn="ctr">
              <a:lnSpc>
                <a:spcPts val="1801"/>
              </a:lnSpc>
            </a:pPr>
            <a:r>
              <a:rPr lang="ja-JP" altLang="en-US" sz="1801" b="1" kern="100" dirty="0">
                <a:solidFill>
                  <a:schemeClr val="accent2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参考図</a:t>
            </a:r>
            <a:endParaRPr lang="en-US" altLang="ja-JP" sz="1801" b="1" kern="100" dirty="0">
              <a:solidFill>
                <a:schemeClr val="accent2"/>
              </a:solidFill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</p:txBody>
      </p:sp>
      <p:pic>
        <p:nvPicPr>
          <p:cNvPr id="5" name="図 4" descr="図形, 正方形&#10;&#10;自動的に生成された説明">
            <a:extLst>
              <a:ext uri="{FF2B5EF4-FFF2-40B4-BE49-F238E27FC236}">
                <a16:creationId xmlns:a16="http://schemas.microsoft.com/office/drawing/2014/main" id="{28EC7163-1316-DD7B-2482-A92DAE750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58" y="1809749"/>
            <a:ext cx="4571537" cy="2745927"/>
          </a:xfrm>
          <a:prstGeom prst="rect">
            <a:avLst/>
          </a:prstGeom>
        </p:spPr>
      </p:pic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FA413715-DEA8-FFFA-D3F6-6184F05FAE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5" y="1809749"/>
            <a:ext cx="4552949" cy="2745927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04E6A7-4683-8829-FA3E-C1261BBA7D8B}"/>
              </a:ext>
            </a:extLst>
          </p:cNvPr>
          <p:cNvSpPr txBox="1"/>
          <p:nvPr/>
        </p:nvSpPr>
        <p:spPr>
          <a:xfrm>
            <a:off x="5667375" y="720000"/>
            <a:ext cx="4552949" cy="7387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～端面図～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・切断面の構造を理解することが出来ます。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・切断面の形状のみ表記します。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254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70D4A6-60F1-ED1D-95F3-B63D3E34E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C0EE2A2-CF74-1067-9DD1-0A0688E08004}"/>
              </a:ext>
            </a:extLst>
          </p:cNvPr>
          <p:cNvSpPr txBox="1"/>
          <p:nvPr/>
        </p:nvSpPr>
        <p:spPr>
          <a:xfrm>
            <a:off x="157858" y="720000"/>
            <a:ext cx="4871341" cy="954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～拡大図～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・小さい物を大きく表記して理解しやすくします。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・特定の部位のみを拡大した図は、部分拡大図です。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・拡大図の多くは、部分拡大図です。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468072A-2B8F-F8D1-9ED3-8EAD029110AC}"/>
              </a:ext>
            </a:extLst>
          </p:cNvPr>
          <p:cNvSpPr txBox="1"/>
          <p:nvPr/>
        </p:nvSpPr>
        <p:spPr>
          <a:xfrm>
            <a:off x="157859" y="108000"/>
            <a:ext cx="24922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en-US" altLang="ja-JP" sz="1801" b="1" kern="100" dirty="0">
                <a:solidFill>
                  <a:schemeClr val="accent2"/>
                </a:solidFill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algn="ctr">
              <a:lnSpc>
                <a:spcPts val="1801"/>
              </a:lnSpc>
            </a:pPr>
            <a:r>
              <a:rPr lang="ja-JP" altLang="en-US" sz="1801" b="1" kern="100" dirty="0">
                <a:solidFill>
                  <a:schemeClr val="accent2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参考図</a:t>
            </a:r>
            <a:endParaRPr lang="en-US" altLang="ja-JP" sz="1801" b="1" kern="100" dirty="0">
              <a:solidFill>
                <a:schemeClr val="accent2"/>
              </a:solidFill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FCB3156-BD0E-206C-005E-9056B87577EE}"/>
              </a:ext>
            </a:extLst>
          </p:cNvPr>
          <p:cNvGrpSpPr/>
          <p:nvPr/>
        </p:nvGrpSpPr>
        <p:grpSpPr>
          <a:xfrm>
            <a:off x="548120" y="1835749"/>
            <a:ext cx="8110105" cy="4822225"/>
            <a:chOff x="329045" y="0"/>
            <a:chExt cx="11533909" cy="6858000"/>
          </a:xfrm>
        </p:grpSpPr>
        <p:pic>
          <p:nvPicPr>
            <p:cNvPr id="3" name="図 2" descr="グラフ, 箱ひげ図&#10;&#10;自動的に生成された説明">
              <a:extLst>
                <a:ext uri="{FF2B5EF4-FFF2-40B4-BE49-F238E27FC236}">
                  <a16:creationId xmlns:a16="http://schemas.microsoft.com/office/drawing/2014/main" id="{FEBDF01C-70F4-8364-A22B-B03F994D8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045" y="0"/>
              <a:ext cx="11533909" cy="6858000"/>
            </a:xfrm>
            <a:prstGeom prst="rect">
              <a:avLst/>
            </a:prstGeom>
          </p:spPr>
        </p:pic>
        <p:pic>
          <p:nvPicPr>
            <p:cNvPr id="7" name="図 6" descr="図形&#10;&#10;中程度の精度で自動的に生成された説明">
              <a:extLst>
                <a:ext uri="{FF2B5EF4-FFF2-40B4-BE49-F238E27FC236}">
                  <a16:creationId xmlns:a16="http://schemas.microsoft.com/office/drawing/2014/main" id="{04E2C318-6803-DEE2-02EA-F28EBCC4CC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1711" y="523655"/>
              <a:ext cx="2705478" cy="3143689"/>
            </a:xfrm>
            <a:prstGeom prst="rect">
              <a:avLst/>
            </a:prstGeom>
          </p:spPr>
        </p:pic>
      </p:grp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C94C4EB-B157-9948-FF09-504531E3FB63}"/>
              </a:ext>
            </a:extLst>
          </p:cNvPr>
          <p:cNvSpPr/>
          <p:nvPr/>
        </p:nvSpPr>
        <p:spPr>
          <a:xfrm>
            <a:off x="2828925" y="4752975"/>
            <a:ext cx="285750" cy="257175"/>
          </a:xfrm>
          <a:prstGeom prst="rect">
            <a:avLst/>
          </a:prstGeom>
          <a:noFill/>
          <a:ln w="19050">
            <a:solidFill>
              <a:srgbClr val="FF66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AAB08CB-89F2-740D-E717-32195E4ED595}"/>
              </a:ext>
            </a:extLst>
          </p:cNvPr>
          <p:cNvSpPr/>
          <p:nvPr/>
        </p:nvSpPr>
        <p:spPr>
          <a:xfrm>
            <a:off x="5647854" y="2203959"/>
            <a:ext cx="1902365" cy="2210496"/>
          </a:xfrm>
          <a:prstGeom prst="rect">
            <a:avLst/>
          </a:prstGeom>
          <a:noFill/>
          <a:ln w="19050">
            <a:solidFill>
              <a:srgbClr val="FF66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6FCFF944-9787-453B-DC2F-9EFBE1CCBA66}"/>
              </a:ext>
            </a:extLst>
          </p:cNvPr>
          <p:cNvCxnSpPr>
            <a:endCxn id="13" idx="1"/>
          </p:cNvCxnSpPr>
          <p:nvPr/>
        </p:nvCxnSpPr>
        <p:spPr>
          <a:xfrm flipV="1">
            <a:off x="3114675" y="3309207"/>
            <a:ext cx="2533179" cy="1443768"/>
          </a:xfrm>
          <a:prstGeom prst="straightConnector1">
            <a:avLst/>
          </a:prstGeom>
          <a:ln>
            <a:solidFill>
              <a:srgbClr val="FF66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177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2515</TotalTime>
  <Words>592</Words>
  <Application>Microsoft Office PowerPoint</Application>
  <PresentationFormat>ワイド画面</PresentationFormat>
  <Paragraphs>67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HG正楷書体-PRO</vt:lpstr>
      <vt:lpstr>UD デジタル 教科書体 NK-B</vt:lpstr>
      <vt:lpstr>UD デジタル 教科書体 NK-R</vt:lpstr>
      <vt:lpstr>UD デジタル 教科書体 NP-R</vt:lpstr>
      <vt:lpstr>游ゴシック</vt:lpstr>
      <vt:lpstr>游ゴシック Light</vt:lpstr>
      <vt:lpstr>Arial</vt:lpstr>
      <vt:lpstr>Ink Free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hoon ca</dc:creator>
  <cp:lastModifiedBy>hoon ca</cp:lastModifiedBy>
  <cp:revision>304</cp:revision>
  <dcterms:created xsi:type="dcterms:W3CDTF">2023-10-17T13:49:10Z</dcterms:created>
  <dcterms:modified xsi:type="dcterms:W3CDTF">2025-11-30T05:42:44Z</dcterms:modified>
</cp:coreProperties>
</file>