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 id="270" r:id="rId16"/>
    <p:sldId id="271" r:id="rId17"/>
    <p:sldId id="272" r:id="rId18"/>
    <p:sldId id="273" r:id="rId19"/>
    <p:sldId id="275" r:id="rId20"/>
    <p:sldId id="274" r:id="rId21"/>
    <p:sldId id="276" r:id="rId2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94660"/>
  </p:normalViewPr>
  <p:slideViewPr>
    <p:cSldViewPr>
      <p:cViewPr>
        <p:scale>
          <a:sx n="66" d="100"/>
          <a:sy n="66" d="100"/>
        </p:scale>
        <p:origin x="2814" y="342"/>
      </p:cViewPr>
      <p:guideLst>
        <p:guide orient="horz" pos="3120"/>
        <p:guide pos="2160"/>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957827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839222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38730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320168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1542583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1274468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16946453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4238888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397010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976242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D56ABE0-DDA8-488B-B119-013D7FD34523}" type="datetimeFigureOut">
              <a:rPr kumimoji="1" lang="ja-JP" altLang="en-US" smtClean="0"/>
              <a:t>2025/11/30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092223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2D56ABE0-DDA8-488B-B119-013D7FD34523}" type="datetimeFigureOut">
              <a:rPr kumimoji="1" lang="ja-JP" altLang="en-US" smtClean="0"/>
              <a:t>2025/11/30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616D5892-416F-49C1-9715-28175B26E59A}" type="slidenum">
              <a:rPr kumimoji="1" lang="ja-JP" altLang="en-US" smtClean="0"/>
              <a:t>‹#›</a:t>
            </a:fld>
            <a:endParaRPr kumimoji="1" lang="ja-JP" altLang="en-US"/>
          </a:p>
        </p:txBody>
      </p:sp>
    </p:spTree>
    <p:extLst>
      <p:ext uri="{BB962C8B-B14F-4D97-AF65-F5344CB8AC3E}">
        <p14:creationId xmlns:p14="http://schemas.microsoft.com/office/powerpoint/2010/main" val="2113515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slideLayout" Target="../slideLayouts/slideLayout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image" Target="../media/image41.png"/><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4EC48AB-FAE1-1359-48CC-C4F028CBA2D0}"/>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615DF1A6-2103-CC53-C07E-6EF282578F4F}"/>
              </a:ext>
            </a:extLst>
          </p:cNvPr>
          <p:cNvSpPr txBox="1"/>
          <p:nvPr/>
        </p:nvSpPr>
        <p:spPr>
          <a:xfrm>
            <a:off x="116632" y="884548"/>
            <a:ext cx="6741368" cy="1601336"/>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本稿では、図面作成に役立つイラレ操作術を紹介します。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なくても困りませんが、知っていると役立つと思いますので、未習得のものは習得するか、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同等の操作ができるようにしておくことを強く推奨します。</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習得項目は演習問題として紹介しますので、回答した後、解答を参照し、</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理解出来たら次の項目に移るという形で進めてください。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既にご存じの内容や興味のない物はスキップして次項に進んでください。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829478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154761E7-D3FE-715F-8E2F-389E0767FD72}"/>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E28FBC72-2421-3839-DF29-527C323E637C}"/>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4EA8FFED-F824-0A64-C1F9-4A3FCB642BD7}"/>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～拡大・縮小自由自在～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36AE3A0F-3DF4-9D2D-9C8B-D129A9F35D19}"/>
              </a:ext>
            </a:extLst>
          </p:cNvPr>
          <p:cNvSpPr txBox="1"/>
          <p:nvPr/>
        </p:nvSpPr>
        <p:spPr>
          <a:xfrm>
            <a:off x="116632" y="1146286"/>
            <a:ext cx="6741368" cy="523477"/>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最初に作成した矩形の幅に合わせて、画像を幅方向にスケーリングしてください。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　　ただし、拡大・縮小ツールを用いる事。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1" name="テキスト ボックス 20">
            <a:extLst>
              <a:ext uri="{FF2B5EF4-FFF2-40B4-BE49-F238E27FC236}">
                <a16:creationId xmlns:a16="http://schemas.microsoft.com/office/drawing/2014/main" id="{80347934-7C8F-F750-4147-E8090989DA05}"/>
              </a:ext>
            </a:extLst>
          </p:cNvPr>
          <p:cNvSpPr txBox="1"/>
          <p:nvPr/>
        </p:nvSpPr>
        <p:spPr>
          <a:xfrm>
            <a:off x="116632" y="3145217"/>
            <a:ext cx="2556284"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App_131_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拡大縮小ツール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22" name="テキスト ボックス 21">
            <a:extLst>
              <a:ext uri="{FF2B5EF4-FFF2-40B4-BE49-F238E27FC236}">
                <a16:creationId xmlns:a16="http://schemas.microsoft.com/office/drawing/2014/main" id="{A7181B81-2F03-CD0F-06B9-EF7E042B62E8}"/>
              </a:ext>
            </a:extLst>
          </p:cNvPr>
          <p:cNvSpPr txBox="1"/>
          <p:nvPr/>
        </p:nvSpPr>
        <p:spPr>
          <a:xfrm>
            <a:off x="116632" y="6393222"/>
            <a:ext cx="6741368" cy="523220"/>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・拡大・縮小ツールを用いた一方向へのスケーリング</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pic>
        <p:nvPicPr>
          <p:cNvPr id="23" name="図 22" descr="図形&#10;&#10;AI 生成コンテンツは誤りを含む可能性があります。">
            <a:extLst>
              <a:ext uri="{FF2B5EF4-FFF2-40B4-BE49-F238E27FC236}">
                <a16:creationId xmlns:a16="http://schemas.microsoft.com/office/drawing/2014/main" id="{D5A72267-4520-D802-649D-F53466BD60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52" y="1754071"/>
            <a:ext cx="1944000" cy="1080000"/>
          </a:xfrm>
          <a:prstGeom prst="rect">
            <a:avLst/>
          </a:prstGeom>
        </p:spPr>
      </p:pic>
      <p:pic>
        <p:nvPicPr>
          <p:cNvPr id="25" name="図 24" descr="図形&#10;&#10;AI 生成コンテンツは誤りを含む可能性があります。">
            <a:extLst>
              <a:ext uri="{FF2B5EF4-FFF2-40B4-BE49-F238E27FC236}">
                <a16:creationId xmlns:a16="http://schemas.microsoft.com/office/drawing/2014/main" id="{CC2BD4D6-1AD8-4BAF-8827-73E5FFFF73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3586" y="1737787"/>
            <a:ext cx="910991" cy="1800000"/>
          </a:xfrm>
          <a:prstGeom prst="rect">
            <a:avLst/>
          </a:prstGeom>
        </p:spPr>
      </p:pic>
      <p:sp>
        <p:nvSpPr>
          <p:cNvPr id="26" name="矢印: 右 25">
            <a:extLst>
              <a:ext uri="{FF2B5EF4-FFF2-40B4-BE49-F238E27FC236}">
                <a16:creationId xmlns:a16="http://schemas.microsoft.com/office/drawing/2014/main" id="{271F5C31-DA57-5302-951F-4588134E7498}"/>
              </a:ext>
            </a:extLst>
          </p:cNvPr>
          <p:cNvSpPr/>
          <p:nvPr/>
        </p:nvSpPr>
        <p:spPr>
          <a:xfrm>
            <a:off x="2312876" y="2114071"/>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0FF6ED08-736C-22EF-A8AC-3E325957578D}"/>
              </a:ext>
            </a:extLst>
          </p:cNvPr>
          <p:cNvSpPr txBox="1"/>
          <p:nvPr/>
        </p:nvSpPr>
        <p:spPr>
          <a:xfrm>
            <a:off x="2586064" y="3605811"/>
            <a:ext cx="1246033"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位置を合わせます。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8" name="矢印: 右 27">
            <a:extLst>
              <a:ext uri="{FF2B5EF4-FFF2-40B4-BE49-F238E27FC236}">
                <a16:creationId xmlns:a16="http://schemas.microsoft.com/office/drawing/2014/main" id="{760D3454-1D1E-D240-95A7-8A43231F9DDF}"/>
              </a:ext>
            </a:extLst>
          </p:cNvPr>
          <p:cNvSpPr/>
          <p:nvPr/>
        </p:nvSpPr>
        <p:spPr>
          <a:xfrm>
            <a:off x="3745247" y="2114071"/>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1" name="図 30" descr="ダイアグラム&#10;&#10;AI 生成コンテンツは誤りを含む可能性があります。">
            <a:extLst>
              <a:ext uri="{FF2B5EF4-FFF2-40B4-BE49-F238E27FC236}">
                <a16:creationId xmlns:a16="http://schemas.microsoft.com/office/drawing/2014/main" id="{37D0A39B-AF36-AA03-07DF-3CD00325C4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7433" y="1737787"/>
            <a:ext cx="866220" cy="1800000"/>
          </a:xfrm>
          <a:prstGeom prst="rect">
            <a:avLst/>
          </a:prstGeom>
        </p:spPr>
      </p:pic>
      <p:sp>
        <p:nvSpPr>
          <p:cNvPr id="32" name="テキスト ボックス 31">
            <a:extLst>
              <a:ext uri="{FF2B5EF4-FFF2-40B4-BE49-F238E27FC236}">
                <a16:creationId xmlns:a16="http://schemas.microsoft.com/office/drawing/2014/main" id="{0783666E-0E65-B93E-D08D-F61DB4D1501B}"/>
              </a:ext>
            </a:extLst>
          </p:cNvPr>
          <p:cNvSpPr txBox="1"/>
          <p:nvPr/>
        </p:nvSpPr>
        <p:spPr>
          <a:xfrm>
            <a:off x="3997526" y="3605811"/>
            <a:ext cx="2779846"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基準点を一端に合わせて、</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もう一端を対象位置まで水平にドラッグする。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4" name="テキスト ボックス 33">
            <a:extLst>
              <a:ext uri="{FF2B5EF4-FFF2-40B4-BE49-F238E27FC236}">
                <a16:creationId xmlns:a16="http://schemas.microsoft.com/office/drawing/2014/main" id="{34BA4D01-D038-D567-BBE9-4DFE72AE799D}"/>
              </a:ext>
            </a:extLst>
          </p:cNvPr>
          <p:cNvSpPr txBox="1"/>
          <p:nvPr/>
        </p:nvSpPr>
        <p:spPr>
          <a:xfrm>
            <a:off x="123292" y="4031364"/>
            <a:ext cx="6741368" cy="523477"/>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4.</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最初に作成した矩形の高さに合わせて、画像を高さ方向にスケーリングしてください。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　　ただし、拡大・縮小ツールを用いる事。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6" name="図 35" descr="ダイアグラム&#10;&#10;AI 生成コンテンツは誤りを含む可能性があります。">
            <a:extLst>
              <a:ext uri="{FF2B5EF4-FFF2-40B4-BE49-F238E27FC236}">
                <a16:creationId xmlns:a16="http://schemas.microsoft.com/office/drawing/2014/main" id="{E7A231CE-A17B-F3AD-B24B-388EA7D132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6652" y="4554841"/>
            <a:ext cx="1489163" cy="1080000"/>
          </a:xfrm>
          <a:prstGeom prst="rect">
            <a:avLst/>
          </a:prstGeom>
        </p:spPr>
      </p:pic>
      <p:sp>
        <p:nvSpPr>
          <p:cNvPr id="37" name="矢印: 右 36">
            <a:extLst>
              <a:ext uri="{FF2B5EF4-FFF2-40B4-BE49-F238E27FC236}">
                <a16:creationId xmlns:a16="http://schemas.microsoft.com/office/drawing/2014/main" id="{7FC811A3-ADBA-2081-D8F3-DC9732877AB8}"/>
              </a:ext>
            </a:extLst>
          </p:cNvPr>
          <p:cNvSpPr/>
          <p:nvPr/>
        </p:nvSpPr>
        <p:spPr>
          <a:xfrm>
            <a:off x="1880612" y="4914841"/>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ボックス 37">
            <a:extLst>
              <a:ext uri="{FF2B5EF4-FFF2-40B4-BE49-F238E27FC236}">
                <a16:creationId xmlns:a16="http://schemas.microsoft.com/office/drawing/2014/main" id="{E133A0CF-C2CF-42BA-DBFA-388139AADDBD}"/>
              </a:ext>
            </a:extLst>
          </p:cNvPr>
          <p:cNvSpPr txBox="1"/>
          <p:nvPr/>
        </p:nvSpPr>
        <p:spPr>
          <a:xfrm>
            <a:off x="296652" y="5755901"/>
            <a:ext cx="1246033"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位置を合わせます。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0" name="図 39" descr="図形&#10;&#10;AI 生成コンテンツは誤りを含む可能性があります。">
            <a:extLst>
              <a:ext uri="{FF2B5EF4-FFF2-40B4-BE49-F238E27FC236}">
                <a16:creationId xmlns:a16="http://schemas.microsoft.com/office/drawing/2014/main" id="{AAF6A243-ED8B-EBC6-7B05-C450A19088A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5449" y="4553956"/>
            <a:ext cx="1549460" cy="1080000"/>
          </a:xfrm>
          <a:prstGeom prst="rect">
            <a:avLst/>
          </a:prstGeom>
        </p:spPr>
      </p:pic>
      <p:sp>
        <p:nvSpPr>
          <p:cNvPr id="41" name="テキスト ボックス 40">
            <a:extLst>
              <a:ext uri="{FF2B5EF4-FFF2-40B4-BE49-F238E27FC236}">
                <a16:creationId xmlns:a16="http://schemas.microsoft.com/office/drawing/2014/main" id="{24E3B802-1240-CBB5-ACDC-109B4103F59C}"/>
              </a:ext>
            </a:extLst>
          </p:cNvPr>
          <p:cNvSpPr txBox="1"/>
          <p:nvPr/>
        </p:nvSpPr>
        <p:spPr>
          <a:xfrm>
            <a:off x="2240652" y="5752589"/>
            <a:ext cx="2779846"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基準点を一端に合わせて、</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もう一端を対象位置まで垂直にドラッグする。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415725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E46395FE-1201-B3AE-B47E-76FF06C37A58}"/>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A100E40B-F814-992C-6183-975CD978BEBE}"/>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7C472C4F-9043-E559-2A2A-5D3DD4DB7D53}"/>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～拡大・縮小自由自在～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6E03AA81-A53D-C36F-6B05-3162295E862A}"/>
              </a:ext>
            </a:extLst>
          </p:cNvPr>
          <p:cNvSpPr txBox="1"/>
          <p:nvPr/>
        </p:nvSpPr>
        <p:spPr>
          <a:xfrm>
            <a:off x="116632" y="1146286"/>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5.</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高さ</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50mm</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に、画像を等倍で拡大</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縮小して、クリッピングを解除してください。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3" name="図 42" descr="ダイアグラム&#10;&#10;AI 生成コンテンツは誤りを含む可能性があります。">
            <a:extLst>
              <a:ext uri="{FF2B5EF4-FFF2-40B4-BE49-F238E27FC236}">
                <a16:creationId xmlns:a16="http://schemas.microsoft.com/office/drawing/2014/main" id="{FB004E75-F9F5-53EC-8532-9DD0778BE1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204" y="1568624"/>
            <a:ext cx="2081325" cy="1080000"/>
          </a:xfrm>
          <a:prstGeom prst="rect">
            <a:avLst/>
          </a:prstGeom>
        </p:spPr>
      </p:pic>
      <p:sp>
        <p:nvSpPr>
          <p:cNvPr id="44" name="テキスト ボックス 43">
            <a:extLst>
              <a:ext uri="{FF2B5EF4-FFF2-40B4-BE49-F238E27FC236}">
                <a16:creationId xmlns:a16="http://schemas.microsoft.com/office/drawing/2014/main" id="{8CACE55F-AEFB-3F50-E372-B2DEC4598FA9}"/>
              </a:ext>
            </a:extLst>
          </p:cNvPr>
          <p:cNvSpPr txBox="1"/>
          <p:nvPr/>
        </p:nvSpPr>
        <p:spPr>
          <a:xfrm>
            <a:off x="296652" y="2720869"/>
            <a:ext cx="2078877"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基準オブジェクトを取得します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 name="図 3" descr="ダイアグラム&#10;&#10;AI 生成コンテンツは誤りを含む可能性があります。">
            <a:extLst>
              <a:ext uri="{FF2B5EF4-FFF2-40B4-BE49-F238E27FC236}">
                <a16:creationId xmlns:a16="http://schemas.microsoft.com/office/drawing/2014/main" id="{4F16BF07-410A-768D-C5C5-54F48474CE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0866" y="1568624"/>
            <a:ext cx="2192432" cy="1800000"/>
          </a:xfrm>
          <a:prstGeom prst="rect">
            <a:avLst/>
          </a:prstGeom>
        </p:spPr>
      </p:pic>
      <p:sp>
        <p:nvSpPr>
          <p:cNvPr id="5" name="矢印: 右 4">
            <a:extLst>
              <a:ext uri="{FF2B5EF4-FFF2-40B4-BE49-F238E27FC236}">
                <a16:creationId xmlns:a16="http://schemas.microsoft.com/office/drawing/2014/main" id="{5F6D7EEA-5E5D-5927-6E00-78DD2D885C86}"/>
              </a:ext>
            </a:extLst>
          </p:cNvPr>
          <p:cNvSpPr/>
          <p:nvPr/>
        </p:nvSpPr>
        <p:spPr>
          <a:xfrm>
            <a:off x="2621473" y="1928624"/>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F35FCC6-B5C7-AB8D-ECBF-08D0C3C96B8D}"/>
              </a:ext>
            </a:extLst>
          </p:cNvPr>
          <p:cNvSpPr txBox="1"/>
          <p:nvPr/>
        </p:nvSpPr>
        <p:spPr>
          <a:xfrm>
            <a:off x="3176972" y="3483057"/>
            <a:ext cx="2300220"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マスクオブジェクトの一角をコピペします。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0" name="図 9" descr="グラフ が含まれている画像&#10;&#10;AI 生成コンテンツは誤りを含む可能性があります。">
            <a:extLst>
              <a:ext uri="{FF2B5EF4-FFF2-40B4-BE49-F238E27FC236}">
                <a16:creationId xmlns:a16="http://schemas.microsoft.com/office/drawing/2014/main" id="{A38F57E3-2DE0-3BB4-AAC8-09AB885B25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0866" y="4194042"/>
            <a:ext cx="1732174" cy="1080000"/>
          </a:xfrm>
          <a:prstGeom prst="rect">
            <a:avLst/>
          </a:prstGeom>
        </p:spPr>
      </p:pic>
      <p:sp>
        <p:nvSpPr>
          <p:cNvPr id="11" name="矢印: 右 10">
            <a:extLst>
              <a:ext uri="{FF2B5EF4-FFF2-40B4-BE49-F238E27FC236}">
                <a16:creationId xmlns:a16="http://schemas.microsoft.com/office/drawing/2014/main" id="{187A69D4-E2FF-28FA-6FE7-7200CA6AFF12}"/>
              </a:ext>
            </a:extLst>
          </p:cNvPr>
          <p:cNvSpPr/>
          <p:nvPr/>
        </p:nvSpPr>
        <p:spPr>
          <a:xfrm rot="5400000">
            <a:off x="4147062" y="3756121"/>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49D199F1-75F8-C87A-F457-3311E6565980}"/>
              </a:ext>
            </a:extLst>
          </p:cNvPr>
          <p:cNvSpPr txBox="1"/>
          <p:nvPr/>
        </p:nvSpPr>
        <p:spPr>
          <a:xfrm>
            <a:off x="2996972" y="5384326"/>
            <a:ext cx="2300220"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パスを連結した後、位置合わせします。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4" name="図 13" descr="グラフィカル ユーザー インターフェイス, テキスト, アプリケーション&#10;&#10;AI 生成コンテンツは誤りを含む可能性があります。">
            <a:extLst>
              <a:ext uri="{FF2B5EF4-FFF2-40B4-BE49-F238E27FC236}">
                <a16:creationId xmlns:a16="http://schemas.microsoft.com/office/drawing/2014/main" id="{2D173E89-9115-CE5D-16B5-8695A8E51F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9200" y="3854759"/>
            <a:ext cx="1223645" cy="1800000"/>
          </a:xfrm>
          <a:prstGeom prst="rect">
            <a:avLst/>
          </a:prstGeom>
        </p:spPr>
      </p:pic>
      <p:sp>
        <p:nvSpPr>
          <p:cNvPr id="15" name="矢印: 右 14">
            <a:extLst>
              <a:ext uri="{FF2B5EF4-FFF2-40B4-BE49-F238E27FC236}">
                <a16:creationId xmlns:a16="http://schemas.microsoft.com/office/drawing/2014/main" id="{D5E3D236-3D12-845B-6B9B-AAA378B3541B}"/>
              </a:ext>
            </a:extLst>
          </p:cNvPr>
          <p:cNvSpPr/>
          <p:nvPr/>
        </p:nvSpPr>
        <p:spPr>
          <a:xfrm flipH="1">
            <a:off x="2441453" y="4554042"/>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7" name="図 16" descr="グラフ, 折れ線グラフ&#10;&#10;AI 生成コンテンツは誤りを含む可能性があります。">
            <a:extLst>
              <a:ext uri="{FF2B5EF4-FFF2-40B4-BE49-F238E27FC236}">
                <a16:creationId xmlns:a16="http://schemas.microsoft.com/office/drawing/2014/main" id="{907AD526-57B6-D823-1B03-3DDD4D3EC9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3096" y="4014042"/>
            <a:ext cx="1603540" cy="1800000"/>
          </a:xfrm>
          <a:prstGeom prst="rect">
            <a:avLst/>
          </a:prstGeom>
        </p:spPr>
      </p:pic>
      <p:sp>
        <p:nvSpPr>
          <p:cNvPr id="18" name="テキスト ボックス 17">
            <a:extLst>
              <a:ext uri="{FF2B5EF4-FFF2-40B4-BE49-F238E27FC236}">
                <a16:creationId xmlns:a16="http://schemas.microsoft.com/office/drawing/2014/main" id="{C20911F0-DC59-791F-975B-242C92AC9BD6}"/>
              </a:ext>
            </a:extLst>
          </p:cNvPr>
          <p:cNvSpPr txBox="1"/>
          <p:nvPr/>
        </p:nvSpPr>
        <p:spPr>
          <a:xfrm>
            <a:off x="296652" y="5889104"/>
            <a:ext cx="3096344"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対角線に沿って、基準位置までスケーリングします。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0" name="図 19" descr="ダイアグラム&#10;&#10;AI 生成コンテンツは誤りを含む可能性があります。">
            <a:extLst>
              <a:ext uri="{FF2B5EF4-FFF2-40B4-BE49-F238E27FC236}">
                <a16:creationId xmlns:a16="http://schemas.microsoft.com/office/drawing/2014/main" id="{7A1DA4F6-3B59-7190-5AF2-4F93DBCB23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4204" y="6608429"/>
            <a:ext cx="2711538" cy="1800000"/>
          </a:xfrm>
          <a:prstGeom prst="rect">
            <a:avLst/>
          </a:prstGeom>
        </p:spPr>
      </p:pic>
      <p:sp>
        <p:nvSpPr>
          <p:cNvPr id="24" name="矢印: 右 23">
            <a:extLst>
              <a:ext uri="{FF2B5EF4-FFF2-40B4-BE49-F238E27FC236}">
                <a16:creationId xmlns:a16="http://schemas.microsoft.com/office/drawing/2014/main" id="{F6A7DED0-4B4D-BE56-EBC0-83AD443CF966}"/>
              </a:ext>
            </a:extLst>
          </p:cNvPr>
          <p:cNvSpPr/>
          <p:nvPr/>
        </p:nvSpPr>
        <p:spPr>
          <a:xfrm rot="5400000">
            <a:off x="1154846" y="6191877"/>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566ECA4C-6F70-A4D3-E15B-6AD195F84590}"/>
              </a:ext>
            </a:extLst>
          </p:cNvPr>
          <p:cNvSpPr txBox="1"/>
          <p:nvPr/>
        </p:nvSpPr>
        <p:spPr>
          <a:xfrm>
            <a:off x="3176972" y="7206647"/>
            <a:ext cx="3096344"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「変形の繰り返し」を実行して、クリッピングを解除します。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5" name="図 34">
            <a:extLst>
              <a:ext uri="{FF2B5EF4-FFF2-40B4-BE49-F238E27FC236}">
                <a16:creationId xmlns:a16="http://schemas.microsoft.com/office/drawing/2014/main" id="{E30FEB23-75D1-14FC-A394-9CF9F9897D5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68960" y="6605622"/>
            <a:ext cx="3616120" cy="360000"/>
          </a:xfrm>
          <a:prstGeom prst="rect">
            <a:avLst/>
          </a:prstGeom>
        </p:spPr>
      </p:pic>
      <p:sp>
        <p:nvSpPr>
          <p:cNvPr id="42" name="テキスト ボックス 41">
            <a:extLst>
              <a:ext uri="{FF2B5EF4-FFF2-40B4-BE49-F238E27FC236}">
                <a16:creationId xmlns:a16="http://schemas.microsoft.com/office/drawing/2014/main" id="{CB8B8B85-17D4-E04F-47DD-B51FF19EA332}"/>
              </a:ext>
            </a:extLst>
          </p:cNvPr>
          <p:cNvSpPr txBox="1"/>
          <p:nvPr/>
        </p:nvSpPr>
        <p:spPr>
          <a:xfrm>
            <a:off x="116632" y="8790070"/>
            <a:ext cx="6741368" cy="954107"/>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・拡大・縮小ツールを用いた比率を維持した</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二方向への</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スケーリング</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・対象オブジェクトを直接操作しない変形</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・ポイントスナップに依存しない変形</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画像の一部分に合わせた変形</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45" name="テキスト ボックス 44">
            <a:extLst>
              <a:ext uri="{FF2B5EF4-FFF2-40B4-BE49-F238E27FC236}">
                <a16:creationId xmlns:a16="http://schemas.microsoft.com/office/drawing/2014/main" id="{CEB65342-C6EA-3A04-6838-DA7D35904C50}"/>
              </a:ext>
            </a:extLst>
          </p:cNvPr>
          <p:cNvSpPr txBox="1"/>
          <p:nvPr/>
        </p:nvSpPr>
        <p:spPr>
          <a:xfrm>
            <a:off x="3598878" y="7763361"/>
            <a:ext cx="2556284"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App_131_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拡大縮小ツール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121187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7759C09E-FFE0-311E-51F6-040C566C21E9}"/>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D1A43B5-C29C-0D1F-8E9D-6EA377C1E508}"/>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9829FA62-D183-EE05-0566-6206E9D8B7B2}"/>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～回転自由自在～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2978FA08-6475-319B-C4F1-1C6B19F97FCA}"/>
              </a:ext>
            </a:extLst>
          </p:cNvPr>
          <p:cNvSpPr txBox="1"/>
          <p:nvPr/>
        </p:nvSpPr>
        <p:spPr>
          <a:xfrm>
            <a:off x="116632" y="1146286"/>
            <a:ext cx="6741368" cy="1170192"/>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表示メニューから「スマートガイド」を有効にしてください。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水平・垂直ではない、適当な直線イラストを作成してください。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回転ツールを用いて、平行四辺形（</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4</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角の意）を作成してください。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直線ツールを用いて、作成した矩形の任意の辺の傾き角度を測定してください。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作成した矩形を、回転ツールを用いて各辺を水平</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垂直に変形してください。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 name="図 3" descr="グラフィカル ユーザー インターフェイス, テキスト, アプリケーション, メール&#10;&#10;AI 生成コンテンツは誤りを含む可能性があります。">
            <a:extLst>
              <a:ext uri="{FF2B5EF4-FFF2-40B4-BE49-F238E27FC236}">
                <a16:creationId xmlns:a16="http://schemas.microsoft.com/office/drawing/2014/main" id="{14C8C591-63F8-EB89-2B83-4F0FB9444D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664" y="2578216"/>
            <a:ext cx="2167089" cy="3600000"/>
          </a:xfrm>
          <a:prstGeom prst="rect">
            <a:avLst/>
          </a:prstGeom>
        </p:spPr>
      </p:pic>
      <p:pic>
        <p:nvPicPr>
          <p:cNvPr id="7" name="図 6" descr="折れ線グラフ&#10;&#10;AI 生成コンテンツは誤りを含む可能性があります。">
            <a:extLst>
              <a:ext uri="{FF2B5EF4-FFF2-40B4-BE49-F238E27FC236}">
                <a16:creationId xmlns:a16="http://schemas.microsoft.com/office/drawing/2014/main" id="{EC95EE9D-9FE3-7317-AFA4-79DE52E2D4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32956" y="3478216"/>
            <a:ext cx="2075511" cy="1800000"/>
          </a:xfrm>
          <a:prstGeom prst="rect">
            <a:avLst/>
          </a:prstGeom>
        </p:spPr>
      </p:pic>
    </p:spTree>
    <p:extLst>
      <p:ext uri="{BB962C8B-B14F-4D97-AF65-F5344CB8AC3E}">
        <p14:creationId xmlns:p14="http://schemas.microsoft.com/office/powerpoint/2010/main" val="27841513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956EEBAD-7F75-22DB-F69F-C4737748F41E}"/>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FB97038E-E66B-DF23-8530-5B85D77308D3}"/>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E3AD00C7-2D35-D290-F719-15FEF55A5E85}"/>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～回転自由自在～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231B6E81-B7F3-99AA-3995-C44EC48DD8E1}"/>
              </a:ext>
            </a:extLst>
          </p:cNvPr>
          <p:cNvSpPr txBox="1"/>
          <p:nvPr/>
        </p:nvSpPr>
        <p:spPr>
          <a:xfrm>
            <a:off x="116632" y="1146286"/>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回転ツールを用いて、平行四辺形（</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4</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角の意）を作成してください。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A05F4208-9C11-EB13-1723-32EAA2C585DF}"/>
              </a:ext>
            </a:extLst>
          </p:cNvPr>
          <p:cNvSpPr txBox="1"/>
          <p:nvPr/>
        </p:nvSpPr>
        <p:spPr>
          <a:xfrm>
            <a:off x="116632" y="6864174"/>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作成した矩形を、回転ツールを用いて各辺を水平</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垂直に変形してください。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 name="図 4" descr="折れ線グラフ&#10;&#10;AI 生成コンテンツは誤りを含む可能性があります。">
            <a:extLst>
              <a:ext uri="{FF2B5EF4-FFF2-40B4-BE49-F238E27FC236}">
                <a16:creationId xmlns:a16="http://schemas.microsoft.com/office/drawing/2014/main" id="{9709AD3D-8723-8141-E448-88276789A5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116" y="1568624"/>
            <a:ext cx="1245307" cy="1080000"/>
          </a:xfrm>
          <a:prstGeom prst="rect">
            <a:avLst/>
          </a:prstGeom>
        </p:spPr>
      </p:pic>
      <p:sp>
        <p:nvSpPr>
          <p:cNvPr id="7" name="矢印: 右 6">
            <a:extLst>
              <a:ext uri="{FF2B5EF4-FFF2-40B4-BE49-F238E27FC236}">
                <a16:creationId xmlns:a16="http://schemas.microsoft.com/office/drawing/2014/main" id="{1B4ADAD0-A8AD-97A8-7A69-2EEF55B1E6E0}"/>
              </a:ext>
            </a:extLst>
          </p:cNvPr>
          <p:cNvSpPr/>
          <p:nvPr/>
        </p:nvSpPr>
        <p:spPr>
          <a:xfrm>
            <a:off x="2230272" y="1928624"/>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descr="図形, 折れ線グラフ&#10;&#10;AI 生成コンテンツは誤りを含む可能性があります。">
            <a:extLst>
              <a:ext uri="{FF2B5EF4-FFF2-40B4-BE49-F238E27FC236}">
                <a16:creationId xmlns:a16="http://schemas.microsoft.com/office/drawing/2014/main" id="{418ACAAF-FBD8-2880-7BA1-9FC974AF46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29100" y="1568624"/>
            <a:ext cx="1608449" cy="1080000"/>
          </a:xfrm>
          <a:prstGeom prst="rect">
            <a:avLst/>
          </a:prstGeom>
        </p:spPr>
      </p:pic>
      <p:sp>
        <p:nvSpPr>
          <p:cNvPr id="11" name="テキスト ボックス 10">
            <a:extLst>
              <a:ext uri="{FF2B5EF4-FFF2-40B4-BE49-F238E27FC236}">
                <a16:creationId xmlns:a16="http://schemas.microsoft.com/office/drawing/2014/main" id="{7C5BAA8E-D435-D5FA-5445-0FAE045AF792}"/>
              </a:ext>
            </a:extLst>
          </p:cNvPr>
          <p:cNvSpPr txBox="1"/>
          <p:nvPr/>
        </p:nvSpPr>
        <p:spPr>
          <a:xfrm>
            <a:off x="2749161" y="2690413"/>
            <a:ext cx="2541451"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基準点を定めてウィザードを起動する。</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360/</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角の合計」を入力して複製する。</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3" name="図 12" descr="グラフィカル ユーザー インターフェイス, アプリケーション&#10;&#10;AI 生成コンテンツは誤りを含む可能性があります。">
            <a:extLst>
              <a:ext uri="{FF2B5EF4-FFF2-40B4-BE49-F238E27FC236}">
                <a16:creationId xmlns:a16="http://schemas.microsoft.com/office/drawing/2014/main" id="{63513ABC-44E3-3357-1EFE-E23CA9D3DB20}"/>
              </a:ext>
            </a:extLst>
          </p:cNvPr>
          <p:cNvPicPr>
            <a:picLocks noChangeAspect="1"/>
          </p:cNvPicPr>
          <p:nvPr/>
        </p:nvPicPr>
        <p:blipFill>
          <a:blip r:embed="rId4">
            <a:extLst>
              <a:ext uri="{28A0092B-C50C-407E-A947-70E740481C1C}">
                <a14:useLocalDpi xmlns:a14="http://schemas.microsoft.com/office/drawing/2010/main" val="0"/>
              </a:ext>
            </a:extLst>
          </a:blip>
          <a:srcRect l="28668" t="30326"/>
          <a:stretch>
            <a:fillRect/>
          </a:stretch>
        </p:blipFill>
        <p:spPr>
          <a:xfrm>
            <a:off x="2750885" y="1568624"/>
            <a:ext cx="1578215" cy="1080000"/>
          </a:xfrm>
          <a:prstGeom prst="rect">
            <a:avLst/>
          </a:prstGeom>
        </p:spPr>
      </p:pic>
      <p:pic>
        <p:nvPicPr>
          <p:cNvPr id="15" name="図 14" descr="図形&#10;&#10;AI 生成コンテンツは誤りを含む可能性があります。">
            <a:extLst>
              <a:ext uri="{FF2B5EF4-FFF2-40B4-BE49-F238E27FC236}">
                <a16:creationId xmlns:a16="http://schemas.microsoft.com/office/drawing/2014/main" id="{8C7BE9C1-72BB-4FED-CF4B-2586CC6557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2143" y="3452990"/>
            <a:ext cx="1236937" cy="1080000"/>
          </a:xfrm>
          <a:prstGeom prst="rect">
            <a:avLst/>
          </a:prstGeom>
        </p:spPr>
      </p:pic>
      <p:sp>
        <p:nvSpPr>
          <p:cNvPr id="16" name="矢印: 右 15">
            <a:extLst>
              <a:ext uri="{FF2B5EF4-FFF2-40B4-BE49-F238E27FC236}">
                <a16:creationId xmlns:a16="http://schemas.microsoft.com/office/drawing/2014/main" id="{EBAB4351-B3B4-AEFA-FBA7-8D7AF36858BF}"/>
              </a:ext>
            </a:extLst>
          </p:cNvPr>
          <p:cNvSpPr/>
          <p:nvPr/>
        </p:nvSpPr>
        <p:spPr>
          <a:xfrm rot="5400000">
            <a:off x="5110592" y="2986904"/>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a:extLst>
              <a:ext uri="{FF2B5EF4-FFF2-40B4-BE49-F238E27FC236}">
                <a16:creationId xmlns:a16="http://schemas.microsoft.com/office/drawing/2014/main" id="{E365279B-C215-3B23-C4FF-1FF3B60142FE}"/>
              </a:ext>
            </a:extLst>
          </p:cNvPr>
          <p:cNvSpPr txBox="1"/>
          <p:nvPr/>
        </p:nvSpPr>
        <p:spPr>
          <a:xfrm>
            <a:off x="4544129" y="4579126"/>
            <a:ext cx="1550707"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変形の繰り返し</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必要数</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8" name="矢印: 右 17">
            <a:extLst>
              <a:ext uri="{FF2B5EF4-FFF2-40B4-BE49-F238E27FC236}">
                <a16:creationId xmlns:a16="http://schemas.microsoft.com/office/drawing/2014/main" id="{AF4F3E45-F2F3-F148-894A-6EDCC5A12D1C}"/>
              </a:ext>
            </a:extLst>
          </p:cNvPr>
          <p:cNvSpPr/>
          <p:nvPr/>
        </p:nvSpPr>
        <p:spPr>
          <a:xfrm flipH="1">
            <a:off x="4210492" y="3812990"/>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descr="グラフ, 散布図&#10;&#10;AI 生成コンテンツは誤りを含む可能性があります。">
            <a:extLst>
              <a:ext uri="{FF2B5EF4-FFF2-40B4-BE49-F238E27FC236}">
                <a16:creationId xmlns:a16="http://schemas.microsoft.com/office/drawing/2014/main" id="{A57AFA42-A0C9-A21F-4EA4-506DCC2070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55704" y="3451246"/>
            <a:ext cx="1353177" cy="1080000"/>
          </a:xfrm>
          <a:prstGeom prst="rect">
            <a:avLst/>
          </a:prstGeom>
        </p:spPr>
      </p:pic>
      <p:sp>
        <p:nvSpPr>
          <p:cNvPr id="21" name="テキスト ボックス 20">
            <a:extLst>
              <a:ext uri="{FF2B5EF4-FFF2-40B4-BE49-F238E27FC236}">
                <a16:creationId xmlns:a16="http://schemas.microsoft.com/office/drawing/2014/main" id="{ACAAD305-3585-B9F0-A555-4E3E171CD15D}"/>
              </a:ext>
            </a:extLst>
          </p:cNvPr>
          <p:cNvSpPr txBox="1"/>
          <p:nvPr/>
        </p:nvSpPr>
        <p:spPr>
          <a:xfrm>
            <a:off x="2390197" y="4579126"/>
            <a:ext cx="2084189"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基準点となったアンカーを削除する。</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6" name="矢印: 右 25">
            <a:extLst>
              <a:ext uri="{FF2B5EF4-FFF2-40B4-BE49-F238E27FC236}">
                <a16:creationId xmlns:a16="http://schemas.microsoft.com/office/drawing/2014/main" id="{B05132FB-EBA3-1578-130A-DCFED95FD480}"/>
              </a:ext>
            </a:extLst>
          </p:cNvPr>
          <p:cNvSpPr/>
          <p:nvPr/>
        </p:nvSpPr>
        <p:spPr>
          <a:xfrm flipH="1">
            <a:off x="2225377" y="3812990"/>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7" name="図 26" descr="スキー, 屋外, 男, 煙 が含まれている画像&#10;&#10;AI 生成コンテンツは誤りを含む可能性があります。">
            <a:extLst>
              <a:ext uri="{FF2B5EF4-FFF2-40B4-BE49-F238E27FC236}">
                <a16:creationId xmlns:a16="http://schemas.microsoft.com/office/drawing/2014/main" id="{A5CF5C54-AF32-8112-412F-7B9427A659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6499" y="3451246"/>
            <a:ext cx="1218592" cy="1080000"/>
          </a:xfrm>
          <a:prstGeom prst="rect">
            <a:avLst/>
          </a:prstGeom>
        </p:spPr>
      </p:pic>
      <p:sp>
        <p:nvSpPr>
          <p:cNvPr id="28" name="テキスト ボックス 27">
            <a:extLst>
              <a:ext uri="{FF2B5EF4-FFF2-40B4-BE49-F238E27FC236}">
                <a16:creationId xmlns:a16="http://schemas.microsoft.com/office/drawing/2014/main" id="{F35352AF-9646-CDD1-1A77-2726325FA222}"/>
              </a:ext>
            </a:extLst>
          </p:cNvPr>
          <p:cNvSpPr txBox="1"/>
          <p:nvPr/>
        </p:nvSpPr>
        <p:spPr>
          <a:xfrm>
            <a:off x="987713" y="4596753"/>
            <a:ext cx="916163"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連結する。</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×2</a:t>
            </a:r>
          </a:p>
        </p:txBody>
      </p:sp>
      <p:sp>
        <p:nvSpPr>
          <p:cNvPr id="29" name="テキスト ボックス 28">
            <a:extLst>
              <a:ext uri="{FF2B5EF4-FFF2-40B4-BE49-F238E27FC236}">
                <a16:creationId xmlns:a16="http://schemas.microsoft.com/office/drawing/2014/main" id="{85471780-93F1-8728-4BF9-AD5B2C17915A}"/>
              </a:ext>
            </a:extLst>
          </p:cNvPr>
          <p:cNvSpPr txBox="1"/>
          <p:nvPr/>
        </p:nvSpPr>
        <p:spPr>
          <a:xfrm>
            <a:off x="116632" y="4867072"/>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直線ツールを用いて、作成した矩形の任意の辺の傾き角度を測定してくださ。</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3" name="図 32" descr="図形&#10;&#10;AI 生成コンテンツは誤りを含む可能性があります。">
            <a:extLst>
              <a:ext uri="{FF2B5EF4-FFF2-40B4-BE49-F238E27FC236}">
                <a16:creationId xmlns:a16="http://schemas.microsoft.com/office/drawing/2014/main" id="{22C2612A-0832-69CA-403C-F3CF920F9F55}"/>
              </a:ext>
            </a:extLst>
          </p:cNvPr>
          <p:cNvPicPr>
            <a:picLocks noChangeAspect="1"/>
          </p:cNvPicPr>
          <p:nvPr/>
        </p:nvPicPr>
        <p:blipFill>
          <a:blip r:embed="rId8">
            <a:extLst>
              <a:ext uri="{28A0092B-C50C-407E-A947-70E740481C1C}">
                <a14:useLocalDpi xmlns:a14="http://schemas.microsoft.com/office/drawing/2010/main" val="0"/>
              </a:ext>
            </a:extLst>
          </a:blip>
          <a:srcRect r="34462"/>
          <a:stretch>
            <a:fillRect/>
          </a:stretch>
        </p:blipFill>
        <p:spPr>
          <a:xfrm>
            <a:off x="369137" y="5253830"/>
            <a:ext cx="1115647" cy="1080000"/>
          </a:xfrm>
          <a:prstGeom prst="rect">
            <a:avLst/>
          </a:prstGeom>
        </p:spPr>
      </p:pic>
      <p:pic>
        <p:nvPicPr>
          <p:cNvPr id="34" name="図 33" descr="図形&#10;&#10;AI 生成コンテンツは誤りを含む可能性があります。">
            <a:extLst>
              <a:ext uri="{FF2B5EF4-FFF2-40B4-BE49-F238E27FC236}">
                <a16:creationId xmlns:a16="http://schemas.microsoft.com/office/drawing/2014/main" id="{F6F992EA-8952-4195-4AD5-E30A7FF4A9C0}"/>
              </a:ext>
            </a:extLst>
          </p:cNvPr>
          <p:cNvPicPr>
            <a:picLocks noChangeAspect="1"/>
          </p:cNvPicPr>
          <p:nvPr/>
        </p:nvPicPr>
        <p:blipFill>
          <a:blip r:embed="rId8">
            <a:extLst>
              <a:ext uri="{28A0092B-C50C-407E-A947-70E740481C1C}">
                <a14:useLocalDpi xmlns:a14="http://schemas.microsoft.com/office/drawing/2010/main" val="0"/>
              </a:ext>
            </a:extLst>
          </a:blip>
          <a:srcRect l="67928" t="35649" r="7310" b="23566"/>
          <a:stretch>
            <a:fillRect/>
          </a:stretch>
        </p:blipFill>
        <p:spPr>
          <a:xfrm>
            <a:off x="1484784" y="5253830"/>
            <a:ext cx="1378000" cy="1440000"/>
          </a:xfrm>
          <a:prstGeom prst="rect">
            <a:avLst/>
          </a:prstGeom>
        </p:spPr>
      </p:pic>
      <p:sp>
        <p:nvSpPr>
          <p:cNvPr id="35" name="テキスト ボックス 34">
            <a:extLst>
              <a:ext uri="{FF2B5EF4-FFF2-40B4-BE49-F238E27FC236}">
                <a16:creationId xmlns:a16="http://schemas.microsoft.com/office/drawing/2014/main" id="{F1E7B76F-4F6B-2FE0-009F-D82AB01F94D0}"/>
              </a:ext>
            </a:extLst>
          </p:cNvPr>
          <p:cNvSpPr txBox="1"/>
          <p:nvPr/>
        </p:nvSpPr>
        <p:spPr>
          <a:xfrm>
            <a:off x="2945160" y="5449138"/>
            <a:ext cx="2541451"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直線ツールで一辺をなぞったら、</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ウィザードを起動して角度を参照する。</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6" name="テキスト ボックス 35">
            <a:extLst>
              <a:ext uri="{FF2B5EF4-FFF2-40B4-BE49-F238E27FC236}">
                <a16:creationId xmlns:a16="http://schemas.microsoft.com/office/drawing/2014/main" id="{52A9645C-7DC3-DF4C-9EA9-894F33F9E818}"/>
              </a:ext>
            </a:extLst>
          </p:cNvPr>
          <p:cNvSpPr txBox="1"/>
          <p:nvPr/>
        </p:nvSpPr>
        <p:spPr>
          <a:xfrm>
            <a:off x="289246" y="2970949"/>
            <a:ext cx="2556284"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App_132_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回転ツール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37" name="テキスト ボックス 36">
            <a:extLst>
              <a:ext uri="{FF2B5EF4-FFF2-40B4-BE49-F238E27FC236}">
                <a16:creationId xmlns:a16="http://schemas.microsoft.com/office/drawing/2014/main" id="{191C3866-BCCD-05F4-8B15-442F7B651709}"/>
              </a:ext>
            </a:extLst>
          </p:cNvPr>
          <p:cNvSpPr txBox="1"/>
          <p:nvPr/>
        </p:nvSpPr>
        <p:spPr>
          <a:xfrm>
            <a:off x="3050958" y="6034873"/>
            <a:ext cx="2556284"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App_121_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図形ツール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pic>
        <p:nvPicPr>
          <p:cNvPr id="39" name="図 38" descr="図形, 多角形&#10;&#10;AI 生成コンテンツは誤りを含む可能性があります。">
            <a:extLst>
              <a:ext uri="{FF2B5EF4-FFF2-40B4-BE49-F238E27FC236}">
                <a16:creationId xmlns:a16="http://schemas.microsoft.com/office/drawing/2014/main" id="{44D8B7DD-FB3A-8613-1F3E-F9DBC5C9E57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9137" y="7351303"/>
            <a:ext cx="1121667" cy="1080000"/>
          </a:xfrm>
          <a:prstGeom prst="rect">
            <a:avLst/>
          </a:prstGeom>
        </p:spPr>
      </p:pic>
      <p:sp>
        <p:nvSpPr>
          <p:cNvPr id="40" name="矢印: 右 39">
            <a:extLst>
              <a:ext uri="{FF2B5EF4-FFF2-40B4-BE49-F238E27FC236}">
                <a16:creationId xmlns:a16="http://schemas.microsoft.com/office/drawing/2014/main" id="{C33DCA1E-A40B-2115-0CE7-E99BC4B7F2DB}"/>
              </a:ext>
            </a:extLst>
          </p:cNvPr>
          <p:cNvSpPr/>
          <p:nvPr/>
        </p:nvSpPr>
        <p:spPr>
          <a:xfrm>
            <a:off x="1723856" y="7708890"/>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2" name="図 41" descr="図形, 正方形&#10;&#10;AI 生成コンテンツは誤りを含む可能性があります。">
            <a:extLst>
              <a:ext uri="{FF2B5EF4-FFF2-40B4-BE49-F238E27FC236}">
                <a16:creationId xmlns:a16="http://schemas.microsoft.com/office/drawing/2014/main" id="{24DD2710-9027-740C-3E5A-507BEB3EBA0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316948" y="7351303"/>
            <a:ext cx="1330998" cy="1080000"/>
          </a:xfrm>
          <a:prstGeom prst="rect">
            <a:avLst/>
          </a:prstGeom>
        </p:spPr>
      </p:pic>
      <p:sp>
        <p:nvSpPr>
          <p:cNvPr id="43" name="テキスト ボックス 42">
            <a:extLst>
              <a:ext uri="{FF2B5EF4-FFF2-40B4-BE49-F238E27FC236}">
                <a16:creationId xmlns:a16="http://schemas.microsoft.com/office/drawing/2014/main" id="{F8F81FCE-A5F6-F346-1A6C-DCF965B5280D}"/>
              </a:ext>
            </a:extLst>
          </p:cNvPr>
          <p:cNvSpPr txBox="1"/>
          <p:nvPr/>
        </p:nvSpPr>
        <p:spPr>
          <a:xfrm>
            <a:off x="287685" y="8525713"/>
            <a:ext cx="5198926"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スマートガイドで、回転の基準点に整列させると、水平</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垂直になります。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4" name="テキスト ボックス 43">
            <a:extLst>
              <a:ext uri="{FF2B5EF4-FFF2-40B4-BE49-F238E27FC236}">
                <a16:creationId xmlns:a16="http://schemas.microsoft.com/office/drawing/2014/main" id="{B22D4A3F-E224-FA42-1B14-677DCB7DD762}"/>
              </a:ext>
            </a:extLst>
          </p:cNvPr>
          <p:cNvSpPr txBox="1"/>
          <p:nvPr/>
        </p:nvSpPr>
        <p:spPr>
          <a:xfrm>
            <a:off x="116632" y="8816027"/>
            <a:ext cx="6741368" cy="954107"/>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・回転ツールを用いて多角形を作成する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・直線ツールを用いてパスの傾きの求める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・パスを水平</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垂直にする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4128997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BAF48AD1-284A-1803-551F-8064D1C9F427}"/>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C163CAC-1704-95B9-6777-C0B1EFC85EF6}"/>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22407861-51A9-4AEF-A03F-1E6C297BAA2D}"/>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～反転自由自在～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55D61F42-6E0C-DF25-D161-8AC9ED25332E}"/>
              </a:ext>
            </a:extLst>
          </p:cNvPr>
          <p:cNvSpPr txBox="1"/>
          <p:nvPr/>
        </p:nvSpPr>
        <p:spPr>
          <a:xfrm>
            <a:off x="116632" y="1146286"/>
            <a:ext cx="6741368" cy="739048"/>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多角形ツール用いて、適当な正六角形を作成してください。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リフレクトツールを用いて、倍の大きさの正六角形を作成してください。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ただし、オブジェクトの数は不問とする。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6" name="図 25" descr="図形&#10;&#10;AI 生成コンテンツは誤りを含む可能性があります。">
            <a:extLst>
              <a:ext uri="{FF2B5EF4-FFF2-40B4-BE49-F238E27FC236}">
                <a16:creationId xmlns:a16="http://schemas.microsoft.com/office/drawing/2014/main" id="{3D6207C3-02CB-45C6-7A9C-FFCF1E3221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6772" y="2368129"/>
            <a:ext cx="3315163" cy="2572109"/>
          </a:xfrm>
          <a:prstGeom prst="rect">
            <a:avLst/>
          </a:prstGeom>
        </p:spPr>
      </p:pic>
    </p:spTree>
    <p:extLst>
      <p:ext uri="{BB962C8B-B14F-4D97-AF65-F5344CB8AC3E}">
        <p14:creationId xmlns:p14="http://schemas.microsoft.com/office/powerpoint/2010/main" val="33602931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220F97A7-6570-9425-374E-7CA397EA93A2}"/>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BD918C3-D689-5338-28D6-22228EA28D10}"/>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6A116198-BBE4-D390-7C1F-B71E13FA023D}"/>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～反転自由自在～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483E136C-1CD5-70AC-71CE-F6B181FA0EC3}"/>
              </a:ext>
            </a:extLst>
          </p:cNvPr>
          <p:cNvSpPr txBox="1"/>
          <p:nvPr/>
        </p:nvSpPr>
        <p:spPr>
          <a:xfrm>
            <a:off x="116632" y="1146286"/>
            <a:ext cx="6741368" cy="523477"/>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リフレクトツールを用いて、倍の大きさの正六角形を作成してください。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ただし、オブジェクトの数は不問とする。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6" name="矢印: 右 15">
            <a:extLst>
              <a:ext uri="{FF2B5EF4-FFF2-40B4-BE49-F238E27FC236}">
                <a16:creationId xmlns:a16="http://schemas.microsoft.com/office/drawing/2014/main" id="{694C24B5-F3D8-8E2F-745B-0D2F01BA3483}"/>
              </a:ext>
            </a:extLst>
          </p:cNvPr>
          <p:cNvSpPr/>
          <p:nvPr/>
        </p:nvSpPr>
        <p:spPr>
          <a:xfrm>
            <a:off x="1873901" y="2130979"/>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8" name="図 47" descr="図形, 多角形&#10;&#10;AI 生成コンテンツは誤りを含む可能性があります。">
            <a:extLst>
              <a:ext uri="{FF2B5EF4-FFF2-40B4-BE49-F238E27FC236}">
                <a16:creationId xmlns:a16="http://schemas.microsoft.com/office/drawing/2014/main" id="{FF958613-62AC-2598-2CC3-B60385D284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6692" y="1770979"/>
            <a:ext cx="1030263" cy="1080000"/>
          </a:xfrm>
          <a:prstGeom prst="rect">
            <a:avLst/>
          </a:prstGeom>
        </p:spPr>
      </p:pic>
      <p:sp>
        <p:nvSpPr>
          <p:cNvPr id="49" name="テキスト ボックス 48">
            <a:extLst>
              <a:ext uri="{FF2B5EF4-FFF2-40B4-BE49-F238E27FC236}">
                <a16:creationId xmlns:a16="http://schemas.microsoft.com/office/drawing/2014/main" id="{12147205-9F4A-9AA2-D7F4-D5491EF077EB}"/>
              </a:ext>
            </a:extLst>
          </p:cNvPr>
          <p:cNvSpPr txBox="1"/>
          <p:nvPr/>
        </p:nvSpPr>
        <p:spPr>
          <a:xfrm>
            <a:off x="289725" y="2954502"/>
            <a:ext cx="1764196"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一辺の長さが倍になるように、</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リフレクトツールで複製します。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1" name="図 50" descr="図形&#10;&#10;AI 生成コンテンツは誤りを含む可能性があります。">
            <a:extLst>
              <a:ext uri="{FF2B5EF4-FFF2-40B4-BE49-F238E27FC236}">
                <a16:creationId xmlns:a16="http://schemas.microsoft.com/office/drawing/2014/main" id="{EEDC8B57-4D84-6CFA-3ADE-1766CF2D7F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0887" y="1770979"/>
            <a:ext cx="1022470" cy="1080000"/>
          </a:xfrm>
          <a:prstGeom prst="rect">
            <a:avLst/>
          </a:prstGeom>
        </p:spPr>
      </p:pic>
      <p:sp>
        <p:nvSpPr>
          <p:cNvPr id="52" name="矢印: 右 51">
            <a:extLst>
              <a:ext uri="{FF2B5EF4-FFF2-40B4-BE49-F238E27FC236}">
                <a16:creationId xmlns:a16="http://schemas.microsoft.com/office/drawing/2014/main" id="{12938D24-A759-61EC-2060-63B259B14B84}"/>
              </a:ext>
            </a:extLst>
          </p:cNvPr>
          <p:cNvSpPr/>
          <p:nvPr/>
        </p:nvSpPr>
        <p:spPr>
          <a:xfrm>
            <a:off x="3630303" y="2130979"/>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8" name="図 57" descr="図形&#10;&#10;AI 生成コンテンツは誤りを含む可能性があります。">
            <a:extLst>
              <a:ext uri="{FF2B5EF4-FFF2-40B4-BE49-F238E27FC236}">
                <a16:creationId xmlns:a16="http://schemas.microsoft.com/office/drawing/2014/main" id="{6A0E3A31-5083-E345-AB24-E019117B11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94454" y="1765661"/>
            <a:ext cx="1253009" cy="1080000"/>
          </a:xfrm>
          <a:prstGeom prst="rect">
            <a:avLst/>
          </a:prstGeom>
        </p:spPr>
      </p:pic>
      <p:sp>
        <p:nvSpPr>
          <p:cNvPr id="59" name="テキスト ボックス 58">
            <a:extLst>
              <a:ext uri="{FF2B5EF4-FFF2-40B4-BE49-F238E27FC236}">
                <a16:creationId xmlns:a16="http://schemas.microsoft.com/office/drawing/2014/main" id="{FEC0B62F-EE7A-5D61-1D7E-DEF6159524C2}"/>
              </a:ext>
            </a:extLst>
          </p:cNvPr>
          <p:cNvSpPr txBox="1"/>
          <p:nvPr/>
        </p:nvSpPr>
        <p:spPr>
          <a:xfrm>
            <a:off x="116632" y="3889958"/>
            <a:ext cx="6741368" cy="523220"/>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・パスを任意の角度で反転する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60" name="テキスト ボックス 59">
            <a:extLst>
              <a:ext uri="{FF2B5EF4-FFF2-40B4-BE49-F238E27FC236}">
                <a16:creationId xmlns:a16="http://schemas.microsoft.com/office/drawing/2014/main" id="{3615E7AC-01DF-AA5E-0E15-A1B96B1AA6A2}"/>
              </a:ext>
            </a:extLst>
          </p:cNvPr>
          <p:cNvSpPr txBox="1"/>
          <p:nvPr/>
        </p:nvSpPr>
        <p:spPr>
          <a:xfrm>
            <a:off x="289725" y="3386325"/>
            <a:ext cx="2347187"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App_133_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リフレクトツール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495300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58AEE1DA-DB73-F72C-A97D-8528774925D0}"/>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46D25DE0-67F3-F69B-4598-8B61E3EB2EAE}"/>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A0B80BC6-8E1A-A678-1892-8D0F76C0168E}"/>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～シアー自由自在～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C10803E1-E53A-EDAA-7265-97E2B02E1F2B}"/>
              </a:ext>
            </a:extLst>
          </p:cNvPr>
          <p:cNvSpPr txBox="1"/>
          <p:nvPr/>
        </p:nvSpPr>
        <p:spPr>
          <a:xfrm>
            <a:off x="116632" y="1146286"/>
            <a:ext cx="6741368" cy="523477"/>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長方形ツールを用いて、適当な正方形を作成してください。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シアーツールを用いて、菱形に変形してください。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 name="図 3" descr="スポーツゲーム, 男, オレンジ, テーブル が含まれている画像&#10;&#10;AI 生成コンテンツは誤りを含む可能性があります。">
            <a:extLst>
              <a:ext uri="{FF2B5EF4-FFF2-40B4-BE49-F238E27FC236}">
                <a16:creationId xmlns:a16="http://schemas.microsoft.com/office/drawing/2014/main" id="{0833C976-843E-26F2-0AE3-2AA390B9D0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700" y="1931501"/>
            <a:ext cx="3324689" cy="3067478"/>
          </a:xfrm>
          <a:prstGeom prst="rect">
            <a:avLst/>
          </a:prstGeom>
        </p:spPr>
      </p:pic>
    </p:spTree>
    <p:extLst>
      <p:ext uri="{BB962C8B-B14F-4D97-AF65-F5344CB8AC3E}">
        <p14:creationId xmlns:p14="http://schemas.microsoft.com/office/powerpoint/2010/main" val="3908941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A680162E-D425-4BAC-FF8A-5C3380C6D70C}"/>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BEFC4B6-B557-22EF-7704-5CA028D94AF2}"/>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87B53E99-9C3B-267F-A241-13F7D6BA13B3}"/>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～シアー自由自在～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 name="図 4" descr="図形, 正方形&#10;&#10;AI 生成コンテンツは誤りを含む可能性があります。">
            <a:extLst>
              <a:ext uri="{FF2B5EF4-FFF2-40B4-BE49-F238E27FC236}">
                <a16:creationId xmlns:a16="http://schemas.microsoft.com/office/drawing/2014/main" id="{E479B94F-9245-A1C6-3486-29C8388326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2676" y="1845784"/>
            <a:ext cx="1149041" cy="1080000"/>
          </a:xfrm>
          <a:prstGeom prst="rect">
            <a:avLst/>
          </a:prstGeom>
        </p:spPr>
      </p:pic>
      <p:sp>
        <p:nvSpPr>
          <p:cNvPr id="7" name="テキスト ボックス 6">
            <a:extLst>
              <a:ext uri="{FF2B5EF4-FFF2-40B4-BE49-F238E27FC236}">
                <a16:creationId xmlns:a16="http://schemas.microsoft.com/office/drawing/2014/main" id="{00B3A884-103E-8A51-7E01-6923CDE94710}"/>
              </a:ext>
            </a:extLst>
          </p:cNvPr>
          <p:cNvSpPr txBox="1"/>
          <p:nvPr/>
        </p:nvSpPr>
        <p:spPr>
          <a:xfrm>
            <a:off x="205098" y="3071017"/>
            <a:ext cx="1764196"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一辺の長さが倍になるように、</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リフレクトツールで複製します。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9" name="矢印: 右 8">
            <a:extLst>
              <a:ext uri="{FF2B5EF4-FFF2-40B4-BE49-F238E27FC236}">
                <a16:creationId xmlns:a16="http://schemas.microsoft.com/office/drawing/2014/main" id="{8BCF7C8D-19DA-840F-652A-5497808F5F43}"/>
              </a:ext>
            </a:extLst>
          </p:cNvPr>
          <p:cNvSpPr/>
          <p:nvPr/>
        </p:nvSpPr>
        <p:spPr>
          <a:xfrm>
            <a:off x="1879598" y="2203182"/>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928B0C96-3F45-7641-9E0B-7C3A6AAE66BC}"/>
              </a:ext>
            </a:extLst>
          </p:cNvPr>
          <p:cNvSpPr txBox="1"/>
          <p:nvPr/>
        </p:nvSpPr>
        <p:spPr>
          <a:xfrm>
            <a:off x="2239638" y="3071017"/>
            <a:ext cx="1968062" cy="400110"/>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シアーツールで、</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対角線を垂直</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水平に変形します。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3" name="図 12" descr="グラフ, 折れ線グラフ&#10;&#10;AI 生成コンテンツは誤りを含む可能性があります。">
            <a:extLst>
              <a:ext uri="{FF2B5EF4-FFF2-40B4-BE49-F238E27FC236}">
                <a16:creationId xmlns:a16="http://schemas.microsoft.com/office/drawing/2014/main" id="{F5F9740F-04D9-62E6-0A5F-DC3D4B171A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7519" y="1845784"/>
            <a:ext cx="1355213" cy="1080000"/>
          </a:xfrm>
          <a:prstGeom prst="rect">
            <a:avLst/>
          </a:prstGeom>
        </p:spPr>
      </p:pic>
      <p:sp>
        <p:nvSpPr>
          <p:cNvPr id="14" name="矢印: 右 13">
            <a:extLst>
              <a:ext uri="{FF2B5EF4-FFF2-40B4-BE49-F238E27FC236}">
                <a16:creationId xmlns:a16="http://schemas.microsoft.com/office/drawing/2014/main" id="{487E7AF3-8D21-BE23-4F77-D962778C9E23}"/>
              </a:ext>
            </a:extLst>
          </p:cNvPr>
          <p:cNvSpPr/>
          <p:nvPr/>
        </p:nvSpPr>
        <p:spPr>
          <a:xfrm>
            <a:off x="4027680" y="2203182"/>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descr="多角形 が含まれている画像&#10;&#10;AI 生成コンテンツは誤りを含む可能性があります。">
            <a:extLst>
              <a:ext uri="{FF2B5EF4-FFF2-40B4-BE49-F238E27FC236}">
                <a16:creationId xmlns:a16="http://schemas.microsoft.com/office/drawing/2014/main" id="{32A315F3-1BF2-E816-1EB1-9990CC836C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02668" y="1856656"/>
            <a:ext cx="1525325" cy="1080000"/>
          </a:xfrm>
          <a:prstGeom prst="rect">
            <a:avLst/>
          </a:prstGeom>
        </p:spPr>
      </p:pic>
      <p:sp>
        <p:nvSpPr>
          <p:cNvPr id="18" name="テキスト ボックス 17">
            <a:extLst>
              <a:ext uri="{FF2B5EF4-FFF2-40B4-BE49-F238E27FC236}">
                <a16:creationId xmlns:a16="http://schemas.microsoft.com/office/drawing/2014/main" id="{A55D8F5E-581A-C28C-910C-509DC17B74CF}"/>
              </a:ext>
            </a:extLst>
          </p:cNvPr>
          <p:cNvSpPr txBox="1"/>
          <p:nvPr/>
        </p:nvSpPr>
        <p:spPr>
          <a:xfrm>
            <a:off x="4396098" y="3071017"/>
            <a:ext cx="2093242"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同様に、残りの対角線も変形します。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0" name="図 19" descr="図形, 多角形&#10;&#10;AI 生成コンテンツは誤りを含む可能性があります。">
            <a:extLst>
              <a:ext uri="{FF2B5EF4-FFF2-40B4-BE49-F238E27FC236}">
                <a16:creationId xmlns:a16="http://schemas.microsoft.com/office/drawing/2014/main" id="{1A7DBC82-C059-0AEF-BA5D-61EF412319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1387" y="4053000"/>
            <a:ext cx="1707476" cy="1800000"/>
          </a:xfrm>
          <a:prstGeom prst="rect">
            <a:avLst/>
          </a:prstGeom>
        </p:spPr>
      </p:pic>
      <p:sp>
        <p:nvSpPr>
          <p:cNvPr id="21" name="テキスト ボックス 20">
            <a:extLst>
              <a:ext uri="{FF2B5EF4-FFF2-40B4-BE49-F238E27FC236}">
                <a16:creationId xmlns:a16="http://schemas.microsoft.com/office/drawing/2014/main" id="{C446B4F3-187A-BE21-CC94-BFD51B85F514}"/>
              </a:ext>
            </a:extLst>
          </p:cNvPr>
          <p:cNvSpPr txBox="1"/>
          <p:nvPr/>
        </p:nvSpPr>
        <p:spPr>
          <a:xfrm>
            <a:off x="116632" y="1146286"/>
            <a:ext cx="6741368" cy="523477"/>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長方形ツールを用いて、適当な正方形を作成してください。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シアーツールを用いて、菱形に変形してください。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2" name="テキスト ボックス 21">
            <a:extLst>
              <a:ext uri="{FF2B5EF4-FFF2-40B4-BE49-F238E27FC236}">
                <a16:creationId xmlns:a16="http://schemas.microsoft.com/office/drawing/2014/main" id="{E5461F5B-E546-B76C-3489-3BBBA154EFA4}"/>
              </a:ext>
            </a:extLst>
          </p:cNvPr>
          <p:cNvSpPr txBox="1"/>
          <p:nvPr/>
        </p:nvSpPr>
        <p:spPr>
          <a:xfrm>
            <a:off x="116632" y="3591143"/>
            <a:ext cx="2347187"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App_134_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シアーツール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24" name="テキスト ボックス 23">
            <a:extLst>
              <a:ext uri="{FF2B5EF4-FFF2-40B4-BE49-F238E27FC236}">
                <a16:creationId xmlns:a16="http://schemas.microsoft.com/office/drawing/2014/main" id="{9BE699CE-823C-FAFE-0D0C-6EA2814E1C1F}"/>
              </a:ext>
            </a:extLst>
          </p:cNvPr>
          <p:cNvSpPr txBox="1"/>
          <p:nvPr/>
        </p:nvSpPr>
        <p:spPr>
          <a:xfrm>
            <a:off x="116632" y="6213140"/>
            <a:ext cx="6741368" cy="523220"/>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・パスを任意の角度で歪ませる</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シアー</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2243511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BF20D5F6-FB11-D93E-4FD4-0E68D7285D17}"/>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8C9B75E-1E12-5243-490F-3CFF4A782F8B}"/>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A6BAF177-D292-D917-4864-4C456BFDFC4A}"/>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～作業環境を整える小技～</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7CDCBF4A-E96E-0E06-67BA-A86301FCF2E5}"/>
              </a:ext>
            </a:extLst>
          </p:cNvPr>
          <p:cNvSpPr txBox="1"/>
          <p:nvPr/>
        </p:nvSpPr>
        <p:spPr>
          <a:xfrm>
            <a:off x="116632" y="1146286"/>
            <a:ext cx="6741368" cy="954620"/>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アートボードツールを用いて、アートボードを三つ以上複製してください。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任意のアートボードの上に直線を作成し、線パネルを用いて矢印を作成してください。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矢印を複製して、「パスの方向反転」で向きを反転してください。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4.</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一度のペーストで、全てのアートボードに作成した矢印を複写してください。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40463470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8E87E62A-69A3-AB12-D216-B9BF359660C1}"/>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DADF2CFE-A5E9-65E6-B042-BD41356578B6}"/>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F7ABBC33-C002-261D-38FA-48F983D6D04E}"/>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～作業環境を整える小技～</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F5678C9E-9C3A-9C0B-C83E-2993364F0CE1}"/>
              </a:ext>
            </a:extLst>
          </p:cNvPr>
          <p:cNvSpPr txBox="1"/>
          <p:nvPr/>
        </p:nvSpPr>
        <p:spPr>
          <a:xfrm>
            <a:off x="116632" y="1146286"/>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アートボードツールを用いて、アートボードを三つ以上複製してください。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 name="テキスト ボックス 2">
            <a:extLst>
              <a:ext uri="{FF2B5EF4-FFF2-40B4-BE49-F238E27FC236}">
                <a16:creationId xmlns:a16="http://schemas.microsoft.com/office/drawing/2014/main" id="{3AC8FCDC-ECCB-DFD3-1D68-D38838210407}"/>
              </a:ext>
            </a:extLst>
          </p:cNvPr>
          <p:cNvSpPr txBox="1"/>
          <p:nvPr/>
        </p:nvSpPr>
        <p:spPr>
          <a:xfrm>
            <a:off x="116632" y="4964852"/>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任意のアートボードの上に直線を作成し、線パネルを用いて矢印を作成してください。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7" name="矢印: 右 6">
            <a:extLst>
              <a:ext uri="{FF2B5EF4-FFF2-40B4-BE49-F238E27FC236}">
                <a16:creationId xmlns:a16="http://schemas.microsoft.com/office/drawing/2014/main" id="{C9A6A02E-E59E-947F-E0FD-464FEABEEAEC}"/>
              </a:ext>
            </a:extLst>
          </p:cNvPr>
          <p:cNvSpPr/>
          <p:nvPr/>
        </p:nvSpPr>
        <p:spPr>
          <a:xfrm>
            <a:off x="1638116" y="1964628"/>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図 9" descr="白いバックグラウンドのスクリーンショット&#10;&#10;AI 生成コンテンツは誤りを含む可能性があります。">
            <a:extLst>
              <a:ext uri="{FF2B5EF4-FFF2-40B4-BE49-F238E27FC236}">
                <a16:creationId xmlns:a16="http://schemas.microsoft.com/office/drawing/2014/main" id="{B293D106-1C9B-D469-260B-736B5553FD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00" y="1604628"/>
            <a:ext cx="837408" cy="1080000"/>
          </a:xfrm>
          <a:prstGeom prst="rect">
            <a:avLst/>
          </a:prstGeom>
        </p:spPr>
      </p:pic>
      <p:pic>
        <p:nvPicPr>
          <p:cNvPr id="12" name="図 11" descr="グラフィカル ユーザー インターフェイス&#10;&#10;AI 生成コンテンツは誤りを含む可能性があります。">
            <a:extLst>
              <a:ext uri="{FF2B5EF4-FFF2-40B4-BE49-F238E27FC236}">
                <a16:creationId xmlns:a16="http://schemas.microsoft.com/office/drawing/2014/main" id="{41142987-6B39-516B-0DFD-806C4600E4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4864" y="1604628"/>
            <a:ext cx="1756409" cy="1080000"/>
          </a:xfrm>
          <a:prstGeom prst="rect">
            <a:avLst/>
          </a:prstGeom>
        </p:spPr>
      </p:pic>
      <p:sp>
        <p:nvSpPr>
          <p:cNvPr id="13" name="テキスト ボックス 12">
            <a:extLst>
              <a:ext uri="{FF2B5EF4-FFF2-40B4-BE49-F238E27FC236}">
                <a16:creationId xmlns:a16="http://schemas.microsoft.com/office/drawing/2014/main" id="{21C52AF8-3770-71B3-DC23-6FD73EA90837}"/>
              </a:ext>
            </a:extLst>
          </p:cNvPr>
          <p:cNvSpPr txBox="1"/>
          <p:nvPr/>
        </p:nvSpPr>
        <p:spPr>
          <a:xfrm>
            <a:off x="130606" y="2748736"/>
            <a:ext cx="1867550"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アートボードツールを起動します。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4" name="テキスト ボックス 13">
            <a:extLst>
              <a:ext uri="{FF2B5EF4-FFF2-40B4-BE49-F238E27FC236}">
                <a16:creationId xmlns:a16="http://schemas.microsoft.com/office/drawing/2014/main" id="{7E8E5BE1-899A-A017-AE5C-7DA09AA88C56}"/>
              </a:ext>
            </a:extLst>
          </p:cNvPr>
          <p:cNvSpPr txBox="1"/>
          <p:nvPr/>
        </p:nvSpPr>
        <p:spPr>
          <a:xfrm>
            <a:off x="2348880" y="2748736"/>
            <a:ext cx="1418348"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アプリケーションコピー。</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8" name="図 17" descr="グラフィカル ユーザー インターフェイス, アプリケーション&#10;&#10;AI 生成コンテンツは誤りを含む可能性があります。">
            <a:extLst>
              <a:ext uri="{FF2B5EF4-FFF2-40B4-BE49-F238E27FC236}">
                <a16:creationId xmlns:a16="http://schemas.microsoft.com/office/drawing/2014/main" id="{060F2693-6CA6-9FF8-1A55-F38214B8E0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67" y="3108736"/>
            <a:ext cx="3197872" cy="1080000"/>
          </a:xfrm>
          <a:prstGeom prst="rect">
            <a:avLst/>
          </a:prstGeom>
        </p:spPr>
      </p:pic>
      <p:sp>
        <p:nvSpPr>
          <p:cNvPr id="19" name="テキスト ボックス 18">
            <a:extLst>
              <a:ext uri="{FF2B5EF4-FFF2-40B4-BE49-F238E27FC236}">
                <a16:creationId xmlns:a16="http://schemas.microsoft.com/office/drawing/2014/main" id="{6B95ADB8-6F0E-D196-30C3-29309DA66D6F}"/>
              </a:ext>
            </a:extLst>
          </p:cNvPr>
          <p:cNvSpPr txBox="1"/>
          <p:nvPr/>
        </p:nvSpPr>
        <p:spPr>
          <a:xfrm>
            <a:off x="1478849" y="4302515"/>
            <a:ext cx="1032471"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もしくは、コピペ。</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1" name="図 20" descr="グラフ, 正方形&#10;&#10;AI 生成コンテンツは誤りを含む可能性があります。">
            <a:extLst>
              <a:ext uri="{FF2B5EF4-FFF2-40B4-BE49-F238E27FC236}">
                <a16:creationId xmlns:a16="http://schemas.microsoft.com/office/drawing/2014/main" id="{8E5917D7-78E6-0BCE-465D-11FAB78C74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57092" y="3121523"/>
            <a:ext cx="1448911" cy="1080000"/>
          </a:xfrm>
          <a:prstGeom prst="rect">
            <a:avLst/>
          </a:prstGeom>
        </p:spPr>
      </p:pic>
      <p:sp>
        <p:nvSpPr>
          <p:cNvPr id="22" name="矢印: 右 21">
            <a:extLst>
              <a:ext uri="{FF2B5EF4-FFF2-40B4-BE49-F238E27FC236}">
                <a16:creationId xmlns:a16="http://schemas.microsoft.com/office/drawing/2014/main" id="{44952B6E-F354-43C4-1140-3C256EF2EF90}"/>
              </a:ext>
            </a:extLst>
          </p:cNvPr>
          <p:cNvSpPr/>
          <p:nvPr/>
        </p:nvSpPr>
        <p:spPr>
          <a:xfrm>
            <a:off x="3674845" y="3468736"/>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7C7A637E-336C-4787-8454-1AD08F9C3B49}"/>
              </a:ext>
            </a:extLst>
          </p:cNvPr>
          <p:cNvSpPr txBox="1"/>
          <p:nvPr/>
        </p:nvSpPr>
        <p:spPr>
          <a:xfrm>
            <a:off x="130606" y="4624101"/>
            <a:ext cx="279433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App_170_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アートボードツール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pic>
        <p:nvPicPr>
          <p:cNvPr id="26" name="図 25" descr="グラフィカル ユーザー インターフェイス, アプリケーション&#10;&#10;AI 生成コンテンツは誤りを含む可能性があります。">
            <a:extLst>
              <a:ext uri="{FF2B5EF4-FFF2-40B4-BE49-F238E27FC236}">
                <a16:creationId xmlns:a16="http://schemas.microsoft.com/office/drawing/2014/main" id="{9C642172-00D0-D0FE-A3BB-2F367C1A8F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767" y="5312065"/>
            <a:ext cx="2482887" cy="1080000"/>
          </a:xfrm>
          <a:prstGeom prst="rect">
            <a:avLst/>
          </a:prstGeom>
        </p:spPr>
      </p:pic>
      <p:sp>
        <p:nvSpPr>
          <p:cNvPr id="27" name="テキスト ボックス 26">
            <a:extLst>
              <a:ext uri="{FF2B5EF4-FFF2-40B4-BE49-F238E27FC236}">
                <a16:creationId xmlns:a16="http://schemas.microsoft.com/office/drawing/2014/main" id="{3A63005F-05CE-B4FC-F47B-6E9151AFF78D}"/>
              </a:ext>
            </a:extLst>
          </p:cNvPr>
          <p:cNvSpPr txBox="1"/>
          <p:nvPr/>
        </p:nvSpPr>
        <p:spPr>
          <a:xfrm>
            <a:off x="312989" y="6512315"/>
            <a:ext cx="2359927"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線パネルで矢印を設定します。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8" name="テキスト ボックス 27">
            <a:extLst>
              <a:ext uri="{FF2B5EF4-FFF2-40B4-BE49-F238E27FC236}">
                <a16:creationId xmlns:a16="http://schemas.microsoft.com/office/drawing/2014/main" id="{3D44A6FA-2912-1DE5-B7FB-9244F2623722}"/>
              </a:ext>
            </a:extLst>
          </p:cNvPr>
          <p:cNvSpPr txBox="1"/>
          <p:nvPr/>
        </p:nvSpPr>
        <p:spPr>
          <a:xfrm>
            <a:off x="2924944" y="5759087"/>
            <a:ext cx="279433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App_204_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線の設定</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29" name="テキスト ボックス 28">
            <a:extLst>
              <a:ext uri="{FF2B5EF4-FFF2-40B4-BE49-F238E27FC236}">
                <a16:creationId xmlns:a16="http://schemas.microsoft.com/office/drawing/2014/main" id="{54ECAACC-4237-C9CB-4201-96F88677E61D}"/>
              </a:ext>
            </a:extLst>
          </p:cNvPr>
          <p:cNvSpPr txBox="1"/>
          <p:nvPr/>
        </p:nvSpPr>
        <p:spPr>
          <a:xfrm>
            <a:off x="116632" y="6755802"/>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矢印を複製して、「パスの方向反転」で向きを反転してください。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1" name="図 30" descr="グラフィカル ユーザー インターフェイス&#10;&#10;AI 生成コンテンツは誤りを含む可能性があります。">
            <a:extLst>
              <a:ext uri="{FF2B5EF4-FFF2-40B4-BE49-F238E27FC236}">
                <a16:creationId xmlns:a16="http://schemas.microsoft.com/office/drawing/2014/main" id="{DE2B3CB9-183C-F910-F05E-180A34AA22A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4726" y="7083782"/>
            <a:ext cx="2305648" cy="1800000"/>
          </a:xfrm>
          <a:prstGeom prst="rect">
            <a:avLst/>
          </a:prstGeom>
        </p:spPr>
      </p:pic>
      <p:sp>
        <p:nvSpPr>
          <p:cNvPr id="4" name="テキスト ボックス 3">
            <a:extLst>
              <a:ext uri="{FF2B5EF4-FFF2-40B4-BE49-F238E27FC236}">
                <a16:creationId xmlns:a16="http://schemas.microsoft.com/office/drawing/2014/main" id="{76D2C5EF-D316-5DC0-97E9-5E5F893D46A8}"/>
              </a:ext>
            </a:extLst>
          </p:cNvPr>
          <p:cNvSpPr txBox="1"/>
          <p:nvPr/>
        </p:nvSpPr>
        <p:spPr>
          <a:xfrm>
            <a:off x="116632" y="9038872"/>
            <a:ext cx="6741368" cy="738664"/>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・通常アイテムと同様にアートボードツールでアートボードを操作する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・パスに方向がある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236516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B490064A-4D33-5D9C-7909-381B90BDE102}"/>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3FF73B75-6C0B-C588-B7BF-3BC38E79FB28}"/>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D7B4470E-A548-908F-6776-29E9E68AB581}"/>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～単位：ミリメートルに慣れる～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861CBA67-985A-B243-AE60-17E06749B0D3}"/>
              </a:ext>
            </a:extLst>
          </p:cNvPr>
          <p:cNvSpPr txBox="1"/>
          <p:nvPr/>
        </p:nvSpPr>
        <p:spPr>
          <a:xfrm>
            <a:off x="116632" y="1146286"/>
            <a:ext cx="6741368" cy="1015663"/>
          </a:xfrm>
          <a:prstGeom prst="rect">
            <a:avLst/>
          </a:prstGeom>
          <a:noFill/>
        </p:spPr>
        <p:txBody>
          <a:bodyPr wrap="square">
            <a:spAutoFit/>
          </a:bodyPr>
          <a:lstStyle/>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環境設定で、単位の「一般」と「線」をミリメートルに設定してください。</a:t>
            </a:r>
            <a:endParaRPr lang="en-US" altLang="ja-JP" sz="1200"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長方形ツールで、</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100</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ｍｍ四方の正方形を作成してください。</a:t>
            </a:r>
            <a:endParaRPr lang="en-US" altLang="ja-JP" sz="1200"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作成したアイテムを用いて、変形パネルを用いて</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100pt</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四方の正方形を複製してください。</a:t>
            </a:r>
            <a:endParaRPr lang="en-US" altLang="ja-JP" sz="1200"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複製したアイテムの線幅を、現在の設定</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+1mm</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に設定してください。</a:t>
            </a:r>
            <a:endParaRPr lang="en-US" altLang="ja-JP" sz="12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４</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同じアイテムを用いて、線幅を</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1.2pt</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に変更してください。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9913198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5316EDF2-321B-B154-E11B-994BB6BB95AA}"/>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A97C8E8D-6161-C5BB-114D-87D3261B3464}"/>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9E14E3F2-1C1D-A383-6F40-76CEB7A86350}"/>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～作業環境を整える小技～</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32423B7C-E4AC-4EB0-080C-D300DE2DCBEB}"/>
              </a:ext>
            </a:extLst>
          </p:cNvPr>
          <p:cNvSpPr txBox="1"/>
          <p:nvPr/>
        </p:nvSpPr>
        <p:spPr>
          <a:xfrm>
            <a:off x="116632" y="1146286"/>
            <a:ext cx="6741368" cy="307905"/>
          </a:xfrm>
          <a:prstGeom prst="rect">
            <a:avLst/>
          </a:prstGeom>
          <a:noFill/>
        </p:spPr>
        <p:txBody>
          <a:bodyPr wrap="square">
            <a:spAutoFit/>
          </a:bodyPr>
          <a:lstStyle/>
          <a:p>
            <a:r>
              <a:rPr lang="en-US" altLang="ja-JP" sz="1401">
                <a:solidFill>
                  <a:schemeClr val="bg2"/>
                </a:solidFill>
                <a:latin typeface="UD デジタル 教科書体 NK-R" panose="02020400000000000000" pitchFamily="18" charset="-128"/>
                <a:ea typeface="UD デジタル 教科書体 NK-R" panose="02020400000000000000" pitchFamily="18" charset="-128"/>
              </a:rPr>
              <a:t>4.</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一度のペーストで、全てのアートボードに作成した矢印を複写してください。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3" name="図 32" descr="白いバックグラウンドの前に並んでいる&#10;&#10;AI 生成コンテンツは誤りを含む可能性があります。">
            <a:extLst>
              <a:ext uri="{FF2B5EF4-FFF2-40B4-BE49-F238E27FC236}">
                <a16:creationId xmlns:a16="http://schemas.microsoft.com/office/drawing/2014/main" id="{885D1E33-9776-AFD2-A90C-B8BF851C2C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4724" y="1604628"/>
            <a:ext cx="4007020" cy="1080000"/>
          </a:xfrm>
          <a:prstGeom prst="rect">
            <a:avLst/>
          </a:prstGeom>
        </p:spPr>
      </p:pic>
      <p:sp>
        <p:nvSpPr>
          <p:cNvPr id="34" name="テキスト ボックス 33">
            <a:extLst>
              <a:ext uri="{FF2B5EF4-FFF2-40B4-BE49-F238E27FC236}">
                <a16:creationId xmlns:a16="http://schemas.microsoft.com/office/drawing/2014/main" id="{E19D3822-F328-0387-5060-7F1041AC510D}"/>
              </a:ext>
            </a:extLst>
          </p:cNvPr>
          <p:cNvSpPr txBox="1"/>
          <p:nvPr/>
        </p:nvSpPr>
        <p:spPr>
          <a:xfrm>
            <a:off x="2228154" y="2835065"/>
            <a:ext cx="1440160"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アイテムをコピーします。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5" name="矢印: 右 34">
            <a:extLst>
              <a:ext uri="{FF2B5EF4-FFF2-40B4-BE49-F238E27FC236}">
                <a16:creationId xmlns:a16="http://schemas.microsoft.com/office/drawing/2014/main" id="{DDB8A8C9-854B-E6A8-7D0E-51038879FFC2}"/>
              </a:ext>
            </a:extLst>
          </p:cNvPr>
          <p:cNvSpPr/>
          <p:nvPr/>
        </p:nvSpPr>
        <p:spPr>
          <a:xfrm rot="5400000">
            <a:off x="2768214" y="3104960"/>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7" name="図 36" descr="グラフ&#10;&#10;AI 生成コンテンツは誤りを含む可能性があります。">
            <a:extLst>
              <a:ext uri="{FF2B5EF4-FFF2-40B4-BE49-F238E27FC236}">
                <a16:creationId xmlns:a16="http://schemas.microsoft.com/office/drawing/2014/main" id="{3D5ECBE1-BD73-9E0B-F371-78C45E6DD3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660" y="3764868"/>
            <a:ext cx="5982321" cy="2160000"/>
          </a:xfrm>
          <a:prstGeom prst="rect">
            <a:avLst/>
          </a:prstGeom>
        </p:spPr>
      </p:pic>
      <p:sp>
        <p:nvSpPr>
          <p:cNvPr id="38" name="テキスト ボックス 37">
            <a:extLst>
              <a:ext uri="{FF2B5EF4-FFF2-40B4-BE49-F238E27FC236}">
                <a16:creationId xmlns:a16="http://schemas.microsoft.com/office/drawing/2014/main" id="{2B962831-B0BA-4DED-4C1B-6990D3293142}"/>
              </a:ext>
            </a:extLst>
          </p:cNvPr>
          <p:cNvSpPr txBox="1"/>
          <p:nvPr/>
        </p:nvSpPr>
        <p:spPr>
          <a:xfrm>
            <a:off x="1861757" y="6102140"/>
            <a:ext cx="2172954"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全てのアートボードにペーストします。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39" name="テキスト ボックス 38">
            <a:extLst>
              <a:ext uri="{FF2B5EF4-FFF2-40B4-BE49-F238E27FC236}">
                <a16:creationId xmlns:a16="http://schemas.microsoft.com/office/drawing/2014/main" id="{221EC756-9770-ACF0-88E7-8418FEF3AB9B}"/>
              </a:ext>
            </a:extLst>
          </p:cNvPr>
          <p:cNvSpPr txBox="1"/>
          <p:nvPr/>
        </p:nvSpPr>
        <p:spPr>
          <a:xfrm>
            <a:off x="1861757" y="6087801"/>
            <a:ext cx="2172954"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全てのアートボードにペーストします。</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0" name="テキスト ボックス 39">
            <a:extLst>
              <a:ext uri="{FF2B5EF4-FFF2-40B4-BE49-F238E27FC236}">
                <a16:creationId xmlns:a16="http://schemas.microsoft.com/office/drawing/2014/main" id="{9B671C7D-D5B6-C5BF-F75D-76FB61053E5D}"/>
              </a:ext>
            </a:extLst>
          </p:cNvPr>
          <p:cNvSpPr txBox="1"/>
          <p:nvPr/>
        </p:nvSpPr>
        <p:spPr>
          <a:xfrm>
            <a:off x="116632" y="6925026"/>
            <a:ext cx="6741368" cy="523220"/>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・コピペによる一括変更</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41" name="テキスト ボックス 40">
            <a:extLst>
              <a:ext uri="{FF2B5EF4-FFF2-40B4-BE49-F238E27FC236}">
                <a16:creationId xmlns:a16="http://schemas.microsoft.com/office/drawing/2014/main" id="{7A1D9240-7FE4-56D9-469B-6BD153836EF4}"/>
              </a:ext>
            </a:extLst>
          </p:cNvPr>
          <p:cNvSpPr txBox="1"/>
          <p:nvPr/>
        </p:nvSpPr>
        <p:spPr>
          <a:xfrm>
            <a:off x="130606" y="6521627"/>
            <a:ext cx="279433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App_206_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コピー＆ペースト</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18035720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332B19E4-C5C2-15E0-6C33-8160061CF4E2}"/>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3CEB6D3-BCC8-D0A0-1DE5-DA390D930EF3}"/>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2781CAD3-2D09-9C4B-F055-874B6651106B}"/>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～習熟チェックリスト～</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4" name="テキスト ボックス 13">
            <a:extLst>
              <a:ext uri="{FF2B5EF4-FFF2-40B4-BE49-F238E27FC236}">
                <a16:creationId xmlns:a16="http://schemas.microsoft.com/office/drawing/2014/main" id="{A481D145-7245-54DD-30A1-164E78DD3A77}"/>
              </a:ext>
            </a:extLst>
          </p:cNvPr>
          <p:cNvSpPr txBox="1"/>
          <p:nvPr/>
        </p:nvSpPr>
        <p:spPr>
          <a:xfrm>
            <a:off x="15652" y="1192453"/>
            <a:ext cx="6741368" cy="4469493"/>
          </a:xfrm>
          <a:prstGeom prst="rect">
            <a:avLst/>
          </a:prstGeom>
          <a:noFill/>
        </p:spPr>
        <p:txBody>
          <a:bodyPr wrap="square">
            <a:spAutoFit/>
          </a:bodyPr>
          <a:lstStyle/>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環境設定に影響されないパラメータ入力ができる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四則演算を用いたパラメータ入力ができる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パラメータ入力からのアプリケーションコピー</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複製</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アンカーポイントの追加でアンカーは中点に追加されることが分かる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オブジェクト操作からのアプリケーションコピー</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複製</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ロック</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隠すを解除後のアイテムは選択状態になることが分かる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クリッピングマスクを運用できる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拡大・縮小ツールを用いた一方向へのスケーリングができる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拡大・縮小ツールを用いた比率を維持した</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二方向への</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スケーリングができる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対象オブジェクトを直接操作しない変形ができる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ポイントスナップに依存しない変形</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画像の一部分に合わせた変形</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回転ツールを用いて多角形を作成することができる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直線ツールを用いてパスの傾きの求められる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パスを水平</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垂直にすることができる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パスを任意の角度で反転することができる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パスを任意の角度で歪ませる</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シアー</a:t>
            </a:r>
            <a:r>
              <a:rPr lang="en-US" altLang="ja-JP" sz="14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ことができる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通常アイテムと同様にアートボードツールでアートボードを操作することが出来る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パスに方向があることが分かる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pPr>
              <a:lnSpc>
                <a:spcPts val="1800"/>
              </a:lnSpc>
            </a:pP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 コピペによる一括変更ができる</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850806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4EFFE15F-092B-B279-2A92-0672E121BE09}"/>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C6E5566-DB32-53F7-066E-A2FED090CC03}"/>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7906F5B3-8F9F-527A-404E-4FAEA5F60705}"/>
              </a:ext>
            </a:extLst>
          </p:cNvPr>
          <p:cNvSpPr txBox="1"/>
          <p:nvPr/>
        </p:nvSpPr>
        <p:spPr>
          <a:xfrm>
            <a:off x="116632" y="884548"/>
            <a:ext cx="6741368" cy="523477"/>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～単位：ミリメートルに慣れる～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0908DBFB-8170-50E0-EB7F-67BE2EF0B6EF}"/>
              </a:ext>
            </a:extLst>
          </p:cNvPr>
          <p:cNvSpPr txBox="1"/>
          <p:nvPr/>
        </p:nvSpPr>
        <p:spPr>
          <a:xfrm>
            <a:off x="116632" y="1146286"/>
            <a:ext cx="6741368" cy="276999"/>
          </a:xfrm>
          <a:prstGeom prst="rect">
            <a:avLst/>
          </a:prstGeom>
          <a:noFill/>
        </p:spPr>
        <p:txBody>
          <a:bodyPr wrap="square">
            <a:spAutoFit/>
          </a:bodyPr>
          <a:lstStyle/>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環境設定で、単位の「一般」と「線」をミリメートルに設定してください。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 name="テキスト ボックス 3">
            <a:extLst>
              <a:ext uri="{FF2B5EF4-FFF2-40B4-BE49-F238E27FC236}">
                <a16:creationId xmlns:a16="http://schemas.microsoft.com/office/drawing/2014/main" id="{6D6AFF62-4E1C-93A9-AD18-583064E21D5B}"/>
              </a:ext>
            </a:extLst>
          </p:cNvPr>
          <p:cNvSpPr txBox="1"/>
          <p:nvPr/>
        </p:nvSpPr>
        <p:spPr>
          <a:xfrm>
            <a:off x="116632" y="1423285"/>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App_209_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ショートカット＆環境設定</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5" name="テキスト ボックス 4">
            <a:extLst>
              <a:ext uri="{FF2B5EF4-FFF2-40B4-BE49-F238E27FC236}">
                <a16:creationId xmlns:a16="http://schemas.microsoft.com/office/drawing/2014/main" id="{F66440D1-AD85-5B39-0C51-60DA6DDD1DE3}"/>
              </a:ext>
            </a:extLst>
          </p:cNvPr>
          <p:cNvSpPr txBox="1"/>
          <p:nvPr/>
        </p:nvSpPr>
        <p:spPr>
          <a:xfrm>
            <a:off x="116632" y="1759564"/>
            <a:ext cx="6741368" cy="276999"/>
          </a:xfrm>
          <a:prstGeom prst="rect">
            <a:avLst/>
          </a:prstGeom>
          <a:noFill/>
        </p:spPr>
        <p:txBody>
          <a:bodyPr wrap="square">
            <a:spAutoFit/>
          </a:bodyPr>
          <a:lstStyle/>
          <a:p>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長方形ツールで、</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100</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ｍｍ四方の正方形を作成してください。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7" name="テキスト ボックス 6">
            <a:extLst>
              <a:ext uri="{FF2B5EF4-FFF2-40B4-BE49-F238E27FC236}">
                <a16:creationId xmlns:a16="http://schemas.microsoft.com/office/drawing/2014/main" id="{404857A9-73D9-943C-B9A4-7B3979F19197}"/>
              </a:ext>
            </a:extLst>
          </p:cNvPr>
          <p:cNvSpPr txBox="1"/>
          <p:nvPr/>
        </p:nvSpPr>
        <p:spPr>
          <a:xfrm>
            <a:off x="116632" y="6081370"/>
            <a:ext cx="6741368" cy="276999"/>
          </a:xfrm>
          <a:prstGeom prst="rect">
            <a:avLst/>
          </a:prstGeom>
          <a:noFill/>
        </p:spPr>
        <p:txBody>
          <a:bodyPr wrap="square">
            <a:spAutoFit/>
          </a:bodyPr>
          <a:lstStyle/>
          <a:p>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複製したアイテムの線幅を、現在の設定</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+1mm</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に設定してください。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3" name="テキスト ボックス 12">
            <a:extLst>
              <a:ext uri="{FF2B5EF4-FFF2-40B4-BE49-F238E27FC236}">
                <a16:creationId xmlns:a16="http://schemas.microsoft.com/office/drawing/2014/main" id="{680DB13B-49B3-5D7F-ED81-21EFBC9DD2B4}"/>
              </a:ext>
            </a:extLst>
          </p:cNvPr>
          <p:cNvSpPr txBox="1"/>
          <p:nvPr/>
        </p:nvSpPr>
        <p:spPr>
          <a:xfrm>
            <a:off x="116632" y="3231287"/>
            <a:ext cx="5004556"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ウィザードを起動して、パラメータを</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100</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ｍｍに指定する。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4" name="図 13" descr="グラフィカル ユーザー インターフェイス, アプリケーション&#10;&#10;AI 生成コンテンツは誤りを含む可能性があります。">
            <a:extLst>
              <a:ext uri="{FF2B5EF4-FFF2-40B4-BE49-F238E27FC236}">
                <a16:creationId xmlns:a16="http://schemas.microsoft.com/office/drawing/2014/main" id="{59277259-0900-09E4-6C61-ED56BA40B0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640" y="2095843"/>
            <a:ext cx="1627154" cy="1080000"/>
          </a:xfrm>
          <a:prstGeom prst="rect">
            <a:avLst/>
          </a:prstGeom>
        </p:spPr>
      </p:pic>
      <p:pic>
        <p:nvPicPr>
          <p:cNvPr id="15" name="図 14" descr="図形, 正方形&#10;&#10;AI 生成コンテンツは誤りを含む可能性があります。">
            <a:extLst>
              <a:ext uri="{FF2B5EF4-FFF2-40B4-BE49-F238E27FC236}">
                <a16:creationId xmlns:a16="http://schemas.microsoft.com/office/drawing/2014/main" id="{083ED27A-D3B9-A43E-219A-C221B725B5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6852" y="2095843"/>
            <a:ext cx="1616625" cy="1080000"/>
          </a:xfrm>
          <a:prstGeom prst="rect">
            <a:avLst/>
          </a:prstGeom>
        </p:spPr>
      </p:pic>
      <p:sp>
        <p:nvSpPr>
          <p:cNvPr id="16" name="テキスト ボックス 15">
            <a:extLst>
              <a:ext uri="{FF2B5EF4-FFF2-40B4-BE49-F238E27FC236}">
                <a16:creationId xmlns:a16="http://schemas.microsoft.com/office/drawing/2014/main" id="{45394D01-1902-B82E-2724-BD1942C12167}"/>
              </a:ext>
            </a:extLst>
          </p:cNvPr>
          <p:cNvSpPr txBox="1"/>
          <p:nvPr/>
        </p:nvSpPr>
        <p:spPr>
          <a:xfrm>
            <a:off x="116632" y="3482400"/>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App_121_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図形ツール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17" name="テキスト ボックス 16">
            <a:extLst>
              <a:ext uri="{FF2B5EF4-FFF2-40B4-BE49-F238E27FC236}">
                <a16:creationId xmlns:a16="http://schemas.microsoft.com/office/drawing/2014/main" id="{C7265F56-A6B6-EA3D-15D1-A4381650BC26}"/>
              </a:ext>
            </a:extLst>
          </p:cNvPr>
          <p:cNvSpPr txBox="1"/>
          <p:nvPr/>
        </p:nvSpPr>
        <p:spPr>
          <a:xfrm>
            <a:off x="116632" y="3989662"/>
            <a:ext cx="6741368" cy="276999"/>
          </a:xfrm>
          <a:prstGeom prst="rect">
            <a:avLst/>
          </a:prstGeom>
          <a:noFill/>
        </p:spPr>
        <p:txBody>
          <a:bodyPr wrap="square">
            <a:spAutoFit/>
          </a:bodyPr>
          <a:lstStyle/>
          <a:p>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作成したアイテムを用いて、変形パネルを用いて</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100pt</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四方の正方形を複製してください。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8" name="テキスト ボックス 17">
            <a:extLst>
              <a:ext uri="{FF2B5EF4-FFF2-40B4-BE49-F238E27FC236}">
                <a16:creationId xmlns:a16="http://schemas.microsoft.com/office/drawing/2014/main" id="{399C12D6-AE6D-7100-1325-A3FEC249297D}"/>
              </a:ext>
            </a:extLst>
          </p:cNvPr>
          <p:cNvSpPr txBox="1"/>
          <p:nvPr/>
        </p:nvSpPr>
        <p:spPr>
          <a:xfrm>
            <a:off x="116632" y="5465839"/>
            <a:ext cx="6588732"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アイテムを選択状態で、</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w/h</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に</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100pt</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と入力し、</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alt</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キーを押しながら</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enter</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キーを押下する。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1" name="テキスト ボックス 20">
            <a:extLst>
              <a:ext uri="{FF2B5EF4-FFF2-40B4-BE49-F238E27FC236}">
                <a16:creationId xmlns:a16="http://schemas.microsoft.com/office/drawing/2014/main" id="{1CE8181B-CC8B-29F0-C141-23D27F5A4B8D}"/>
              </a:ext>
            </a:extLst>
          </p:cNvPr>
          <p:cNvSpPr txBox="1"/>
          <p:nvPr/>
        </p:nvSpPr>
        <p:spPr>
          <a:xfrm>
            <a:off x="116632" y="5712060"/>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App_220_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変形パネル</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pic>
        <p:nvPicPr>
          <p:cNvPr id="24" name="図 23" descr="グラフィカル ユーザー インターフェイス, アプリケーション&#10;&#10;AI 生成コンテンツは誤りを含む可能性があります。">
            <a:extLst>
              <a:ext uri="{FF2B5EF4-FFF2-40B4-BE49-F238E27FC236}">
                <a16:creationId xmlns:a16="http://schemas.microsoft.com/office/drawing/2014/main" id="{5CC42ACE-82CF-3BF8-720F-1466CD7E0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8856" y="4330159"/>
            <a:ext cx="2040000" cy="1080000"/>
          </a:xfrm>
          <a:prstGeom prst="rect">
            <a:avLst/>
          </a:prstGeom>
        </p:spPr>
      </p:pic>
      <p:sp>
        <p:nvSpPr>
          <p:cNvPr id="32" name="テキスト ボックス 31">
            <a:extLst>
              <a:ext uri="{FF2B5EF4-FFF2-40B4-BE49-F238E27FC236}">
                <a16:creationId xmlns:a16="http://schemas.microsoft.com/office/drawing/2014/main" id="{B7D03A6B-E917-CC15-CF9F-725C2FA705EE}"/>
              </a:ext>
            </a:extLst>
          </p:cNvPr>
          <p:cNvSpPr txBox="1"/>
          <p:nvPr/>
        </p:nvSpPr>
        <p:spPr>
          <a:xfrm>
            <a:off x="116632" y="7557868"/>
            <a:ext cx="6588732"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例えば線パネルの線幅に、「</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」と入力して実行する。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3" name="図 32" descr="時計, 持つ, ストリート が含まれている画像&#10;&#10;AI 生成コンテンツは誤りを含む可能性があります。">
            <a:extLst>
              <a:ext uri="{FF2B5EF4-FFF2-40B4-BE49-F238E27FC236}">
                <a16:creationId xmlns:a16="http://schemas.microsoft.com/office/drawing/2014/main" id="{40F91D84-DDEC-92F8-4754-BCAE7D5202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8640" y="6413802"/>
            <a:ext cx="1545001" cy="1080000"/>
          </a:xfrm>
          <a:prstGeom prst="rect">
            <a:avLst/>
          </a:prstGeom>
        </p:spPr>
      </p:pic>
      <p:sp>
        <p:nvSpPr>
          <p:cNvPr id="34" name="矢印: 右 33">
            <a:extLst>
              <a:ext uri="{FF2B5EF4-FFF2-40B4-BE49-F238E27FC236}">
                <a16:creationId xmlns:a16="http://schemas.microsoft.com/office/drawing/2014/main" id="{5D621D69-9703-D39C-7758-6B9184886A43}"/>
              </a:ext>
            </a:extLst>
          </p:cNvPr>
          <p:cNvSpPr/>
          <p:nvPr/>
        </p:nvSpPr>
        <p:spPr>
          <a:xfrm>
            <a:off x="1884315" y="6778279"/>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5" name="図 34" descr="グラフィカル ユーザー インターフェイス&#10;&#10;AI 生成コンテンツは誤りを含む可能性があります。">
            <a:extLst>
              <a:ext uri="{FF2B5EF4-FFF2-40B4-BE49-F238E27FC236}">
                <a16:creationId xmlns:a16="http://schemas.microsoft.com/office/drawing/2014/main" id="{823EB53A-6777-AEB0-A2F8-8972A9F0B7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2876" y="6422756"/>
            <a:ext cx="1654177" cy="1080000"/>
          </a:xfrm>
          <a:prstGeom prst="rect">
            <a:avLst/>
          </a:prstGeom>
        </p:spPr>
      </p:pic>
      <p:pic>
        <p:nvPicPr>
          <p:cNvPr id="37" name="図 36" descr="箱ひげ図 が含まれている画像&#10;&#10;AI 生成コンテンツは誤りを含む可能性があります。">
            <a:extLst>
              <a:ext uri="{FF2B5EF4-FFF2-40B4-BE49-F238E27FC236}">
                <a16:creationId xmlns:a16="http://schemas.microsoft.com/office/drawing/2014/main" id="{FFD897EF-700E-AE4F-A4DB-8D34292471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68679" y="6408648"/>
            <a:ext cx="1354500" cy="1080000"/>
          </a:xfrm>
          <a:prstGeom prst="rect">
            <a:avLst/>
          </a:prstGeom>
        </p:spPr>
      </p:pic>
      <p:sp>
        <p:nvSpPr>
          <p:cNvPr id="38" name="矢印: 右 37">
            <a:extLst>
              <a:ext uri="{FF2B5EF4-FFF2-40B4-BE49-F238E27FC236}">
                <a16:creationId xmlns:a16="http://schemas.microsoft.com/office/drawing/2014/main" id="{0AC9FF97-91EE-423E-2944-F1DEAAB56F39}"/>
              </a:ext>
            </a:extLst>
          </p:cNvPr>
          <p:cNvSpPr/>
          <p:nvPr/>
        </p:nvSpPr>
        <p:spPr>
          <a:xfrm>
            <a:off x="4035574" y="6778279"/>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CE2AA01D-D2FB-B42F-DE5E-BE6707B3CA60}"/>
              </a:ext>
            </a:extLst>
          </p:cNvPr>
          <p:cNvSpPr txBox="1"/>
          <p:nvPr/>
        </p:nvSpPr>
        <p:spPr>
          <a:xfrm>
            <a:off x="116632" y="7804089"/>
            <a:ext cx="6741368" cy="307777"/>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App_220_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変形パネル</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 </a:t>
            </a:r>
            <a:r>
              <a:rPr lang="en-US" altLang="ja-JP" sz="1200" dirty="0" err="1">
                <a:solidFill>
                  <a:srgbClr val="00B0F0"/>
                </a:solidFill>
                <a:latin typeface="UD デジタル 教科書体 NK-R" panose="02020400000000000000" pitchFamily="18" charset="-128"/>
                <a:ea typeface="UD デジタル 教科書体 NK-R" panose="02020400000000000000" pitchFamily="18" charset="-128"/>
              </a:rPr>
              <a:t>Hellow</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 Tips </a:t>
            </a:r>
            <a:r>
              <a:rPr lang="en-US" altLang="ja-JP" sz="1400" dirty="0">
                <a:solidFill>
                  <a:srgbClr val="00B0F0"/>
                </a:solidFill>
                <a:latin typeface="UD デジタル 教科書体 NK-R" panose="02020400000000000000" pitchFamily="18" charset="-128"/>
                <a:ea typeface="UD デジタル 教科書体 NK-R" panose="02020400000000000000" pitchFamily="18" charset="-128"/>
              </a:rPr>
              <a:t>1:27</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41" name="テキスト ボックス 40">
            <a:extLst>
              <a:ext uri="{FF2B5EF4-FFF2-40B4-BE49-F238E27FC236}">
                <a16:creationId xmlns:a16="http://schemas.microsoft.com/office/drawing/2014/main" id="{2F4FAEB4-EE85-2C76-87C2-DF54AA1F27C0}"/>
              </a:ext>
            </a:extLst>
          </p:cNvPr>
          <p:cNvSpPr txBox="1"/>
          <p:nvPr/>
        </p:nvSpPr>
        <p:spPr>
          <a:xfrm>
            <a:off x="116632" y="8212962"/>
            <a:ext cx="6741368" cy="276999"/>
          </a:xfrm>
          <a:prstGeom prst="rect">
            <a:avLst/>
          </a:prstGeom>
          <a:noFill/>
        </p:spPr>
        <p:txBody>
          <a:bodyPr wrap="square">
            <a:spAutoFit/>
          </a:bodyPr>
          <a:lstStyle/>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４</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同じアイテムを用いて、線幅を</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1.2pt</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に変更してください。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2" name="テキスト ボックス 41">
            <a:extLst>
              <a:ext uri="{FF2B5EF4-FFF2-40B4-BE49-F238E27FC236}">
                <a16:creationId xmlns:a16="http://schemas.microsoft.com/office/drawing/2014/main" id="{A80F8734-123A-9E67-5A3E-99D0E0A8E8FB}"/>
              </a:ext>
            </a:extLst>
          </p:cNvPr>
          <p:cNvSpPr txBox="1"/>
          <p:nvPr/>
        </p:nvSpPr>
        <p:spPr>
          <a:xfrm>
            <a:off x="116632" y="8463922"/>
            <a:ext cx="6588732"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例えば線パネルの線幅に、「</a:t>
            </a:r>
            <a:r>
              <a:rPr lang="en-US" altLang="ja-JP" sz="1000" dirty="0">
                <a:solidFill>
                  <a:schemeClr val="bg2"/>
                </a:solidFill>
                <a:latin typeface="UD デジタル 教科書体 NK-R" panose="02020400000000000000" pitchFamily="18" charset="-128"/>
                <a:ea typeface="UD デジタル 教科書体 NK-R" panose="02020400000000000000" pitchFamily="18" charset="-128"/>
              </a:rPr>
              <a:t>1.2pt</a:t>
            </a:r>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」と入力して実行する。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43" name="テキスト ボックス 42">
            <a:extLst>
              <a:ext uri="{FF2B5EF4-FFF2-40B4-BE49-F238E27FC236}">
                <a16:creationId xmlns:a16="http://schemas.microsoft.com/office/drawing/2014/main" id="{69990F20-0133-31B7-8418-C4F9FF631B14}"/>
              </a:ext>
            </a:extLst>
          </p:cNvPr>
          <p:cNvSpPr txBox="1"/>
          <p:nvPr/>
        </p:nvSpPr>
        <p:spPr>
          <a:xfrm>
            <a:off x="116632" y="8830029"/>
            <a:ext cx="6741368" cy="954107"/>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・環境設定に影響されないパラメータ入力</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・四則演算を用いたパラメータ入力</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・パラメータ入力からのアプリケーションコピー</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複製</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850761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D5117DAD-F1C4-64D3-C05A-7643FBF17E01}"/>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0E34C3D-79A8-CBF0-6889-2D7530071065}"/>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F32827EF-9D1A-1A2C-4F64-D9269C3F7CDD}"/>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～アプリケーションコピー～</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C975D549-0752-4923-347E-E5970FC19F52}"/>
              </a:ext>
            </a:extLst>
          </p:cNvPr>
          <p:cNvSpPr txBox="1"/>
          <p:nvPr/>
        </p:nvSpPr>
        <p:spPr>
          <a:xfrm>
            <a:off x="116632" y="1146286"/>
            <a:ext cx="6741368" cy="461665"/>
          </a:xfrm>
          <a:prstGeom prst="rect">
            <a:avLst/>
          </a:prstGeom>
          <a:noFill/>
        </p:spPr>
        <p:txBody>
          <a:bodyPr wrap="square">
            <a:spAutoFit/>
          </a:bodyPr>
          <a:lstStyle/>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適当な長さの直線イラストを作成してください。</a:t>
            </a:r>
            <a:endParaRPr lang="en-US" altLang="ja-JP" sz="12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選択ツールを用いて、</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25%</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の長さの直線イラストを作成してください。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638761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D1ED1512-E738-A801-3ED6-FF2BF3406CB7}"/>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65558C8D-8837-592B-79AB-32C81D79CC75}"/>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59EDD15C-2F74-21BA-BD15-13CFEB6016D1}"/>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～アプリケーションコピー～</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EF3BC35A-33F5-2354-5E4C-4011FB138616}"/>
              </a:ext>
            </a:extLst>
          </p:cNvPr>
          <p:cNvSpPr txBox="1"/>
          <p:nvPr/>
        </p:nvSpPr>
        <p:spPr>
          <a:xfrm>
            <a:off x="116632" y="1146286"/>
            <a:ext cx="6741368" cy="461665"/>
          </a:xfrm>
          <a:prstGeom prst="rect">
            <a:avLst/>
          </a:prstGeom>
          <a:noFill/>
        </p:spPr>
        <p:txBody>
          <a:bodyPr wrap="square">
            <a:spAutoFit/>
          </a:bodyPr>
          <a:lstStyle/>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適当な長さの直線イラストを作成してください。</a:t>
            </a:r>
            <a:endParaRPr lang="en-US" altLang="ja-JP" sz="12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選択ツールを用いて、</a:t>
            </a:r>
            <a:r>
              <a:rPr lang="en-US" altLang="ja-JP" sz="1200" dirty="0">
                <a:solidFill>
                  <a:schemeClr val="bg2"/>
                </a:solidFill>
                <a:latin typeface="UD デジタル 教科書体 NK-R" panose="02020400000000000000" pitchFamily="18" charset="-128"/>
                <a:ea typeface="UD デジタル 教科書体 NK-R" panose="02020400000000000000" pitchFamily="18" charset="-128"/>
              </a:rPr>
              <a:t>25%(¼)</a:t>
            </a:r>
            <a:r>
              <a:rPr lang="ja-JP" altLang="en-US" sz="1200" dirty="0">
                <a:solidFill>
                  <a:schemeClr val="bg2"/>
                </a:solidFill>
                <a:latin typeface="UD デジタル 教科書体 NK-R" panose="02020400000000000000" pitchFamily="18" charset="-128"/>
                <a:ea typeface="UD デジタル 教科書体 NK-R" panose="02020400000000000000" pitchFamily="18" charset="-128"/>
              </a:rPr>
              <a:t>の長さの直線イラストを作成してください。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4" name="図 3" descr="図形, 正方形&#10;&#10;AI 生成コンテンツは誤りを含む可能性があります。">
            <a:extLst>
              <a:ext uri="{FF2B5EF4-FFF2-40B4-BE49-F238E27FC236}">
                <a16:creationId xmlns:a16="http://schemas.microsoft.com/office/drawing/2014/main" id="{59DD56AC-E810-BE27-DFE7-0B0D215A09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648" y="1712640"/>
            <a:ext cx="887780" cy="1080000"/>
          </a:xfrm>
          <a:prstGeom prst="rect">
            <a:avLst/>
          </a:prstGeom>
        </p:spPr>
      </p:pic>
      <p:sp>
        <p:nvSpPr>
          <p:cNvPr id="5" name="テキスト ボックス 4">
            <a:extLst>
              <a:ext uri="{FF2B5EF4-FFF2-40B4-BE49-F238E27FC236}">
                <a16:creationId xmlns:a16="http://schemas.microsoft.com/office/drawing/2014/main" id="{DB1854BE-7FD8-56D5-F06B-86D7978BB9B3}"/>
              </a:ext>
            </a:extLst>
          </p:cNvPr>
          <p:cNvSpPr txBox="1"/>
          <p:nvPr/>
        </p:nvSpPr>
        <p:spPr>
          <a:xfrm>
            <a:off x="116632" y="2897329"/>
            <a:ext cx="5004556"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直線を作成。</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0" name="図 9" descr="グラフィカル ユーザー インターフェイス, アプリケーション, Word&#10;&#10;AI 生成コンテンツは誤りを含む可能性があります。">
            <a:extLst>
              <a:ext uri="{FF2B5EF4-FFF2-40B4-BE49-F238E27FC236}">
                <a16:creationId xmlns:a16="http://schemas.microsoft.com/office/drawing/2014/main" id="{C4AB42A0-EE00-25D4-45B8-8102F8B6D7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0648" y="3248239"/>
            <a:ext cx="3346479" cy="1080000"/>
          </a:xfrm>
          <a:prstGeom prst="rect">
            <a:avLst/>
          </a:prstGeom>
        </p:spPr>
      </p:pic>
      <p:sp>
        <p:nvSpPr>
          <p:cNvPr id="11" name="テキスト ボックス 10">
            <a:extLst>
              <a:ext uri="{FF2B5EF4-FFF2-40B4-BE49-F238E27FC236}">
                <a16:creationId xmlns:a16="http://schemas.microsoft.com/office/drawing/2014/main" id="{D190644D-3D92-2FD8-3A40-4E5DFD8E4B91}"/>
              </a:ext>
            </a:extLst>
          </p:cNvPr>
          <p:cNvSpPr txBox="1"/>
          <p:nvPr/>
        </p:nvSpPr>
        <p:spPr>
          <a:xfrm>
            <a:off x="116632" y="4428949"/>
            <a:ext cx="5004556" cy="261610"/>
          </a:xfrm>
          <a:prstGeom prst="rect">
            <a:avLst/>
          </a:prstGeom>
          <a:noFill/>
        </p:spPr>
        <p:txBody>
          <a:bodyPr wrap="square">
            <a:spAutoFit/>
          </a:bodyPr>
          <a:lstStyle/>
          <a:p>
            <a:r>
              <a:rPr lang="ja-JP" altLang="en-US" sz="1100" dirty="0">
                <a:solidFill>
                  <a:schemeClr val="bg2"/>
                </a:solidFill>
                <a:latin typeface="UD デジタル 教科書体 NK-R" panose="02020400000000000000" pitchFamily="18" charset="-128"/>
                <a:ea typeface="UD デジタル 教科書体 NK-R" panose="02020400000000000000" pitchFamily="18" charset="-128"/>
              </a:rPr>
              <a:t>アンカーポイントを追加する。</a:t>
            </a:r>
            <a:r>
              <a:rPr lang="en-US" altLang="ja-JP" sz="1100"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100" dirty="0">
                <a:solidFill>
                  <a:schemeClr val="bg2"/>
                </a:solidFill>
                <a:latin typeface="UD デジタル 教科書体 NK-R" panose="02020400000000000000" pitchFamily="18" charset="-128"/>
                <a:ea typeface="UD デジタル 教科書体 NK-R" panose="02020400000000000000" pitchFamily="18" charset="-128"/>
              </a:rPr>
              <a:t>２</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3" name="図 12" descr="図形&#10;&#10;AI 生成コンテンツは誤りを含む可能性があります。">
            <a:extLst>
              <a:ext uri="{FF2B5EF4-FFF2-40B4-BE49-F238E27FC236}">
                <a16:creationId xmlns:a16="http://schemas.microsoft.com/office/drawing/2014/main" id="{B2401774-CDDD-5E7B-7387-93DC10708F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8192" y="3244260"/>
            <a:ext cx="1028783" cy="1080000"/>
          </a:xfrm>
          <a:prstGeom prst="rect">
            <a:avLst/>
          </a:prstGeom>
        </p:spPr>
      </p:pic>
      <p:sp>
        <p:nvSpPr>
          <p:cNvPr id="14" name="矢印: 右 13">
            <a:extLst>
              <a:ext uri="{FF2B5EF4-FFF2-40B4-BE49-F238E27FC236}">
                <a16:creationId xmlns:a16="http://schemas.microsoft.com/office/drawing/2014/main" id="{B66754AC-6DD2-C4DB-D826-B8898554F53B}"/>
              </a:ext>
            </a:extLst>
          </p:cNvPr>
          <p:cNvSpPr/>
          <p:nvPr/>
        </p:nvSpPr>
        <p:spPr>
          <a:xfrm>
            <a:off x="3681028" y="3606249"/>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6" name="図 15" descr="グラフ&#10;&#10;AI 生成コンテンツは誤りを含む可能性があります。">
            <a:extLst>
              <a:ext uri="{FF2B5EF4-FFF2-40B4-BE49-F238E27FC236}">
                <a16:creationId xmlns:a16="http://schemas.microsoft.com/office/drawing/2014/main" id="{5EF9CC96-16B2-9DFC-B205-CDAE3E6405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648" y="5200809"/>
            <a:ext cx="817652" cy="1080000"/>
          </a:xfrm>
          <a:prstGeom prst="rect">
            <a:avLst/>
          </a:prstGeom>
        </p:spPr>
      </p:pic>
      <p:sp>
        <p:nvSpPr>
          <p:cNvPr id="17" name="テキスト ボックス 16">
            <a:extLst>
              <a:ext uri="{FF2B5EF4-FFF2-40B4-BE49-F238E27FC236}">
                <a16:creationId xmlns:a16="http://schemas.microsoft.com/office/drawing/2014/main" id="{D9FBD077-77B0-9E11-F2E9-AC19AD6E3052}"/>
              </a:ext>
            </a:extLst>
          </p:cNvPr>
          <p:cNvSpPr txBox="1"/>
          <p:nvPr/>
        </p:nvSpPr>
        <p:spPr>
          <a:xfrm>
            <a:off x="116632" y="6370439"/>
            <a:ext cx="5004556" cy="261610"/>
          </a:xfrm>
          <a:prstGeom prst="rect">
            <a:avLst/>
          </a:prstGeom>
          <a:noFill/>
        </p:spPr>
        <p:txBody>
          <a:bodyPr wrap="square">
            <a:spAutoFit/>
          </a:bodyPr>
          <a:lstStyle/>
          <a:p>
            <a:r>
              <a:rPr lang="ja-JP" altLang="en-US" sz="1100" dirty="0">
                <a:solidFill>
                  <a:schemeClr val="bg2"/>
                </a:solidFill>
                <a:latin typeface="UD デジタル 教科書体 NK-R" panose="02020400000000000000" pitchFamily="18" charset="-128"/>
                <a:ea typeface="UD デジタル 教科書体 NK-R" panose="02020400000000000000" pitchFamily="18" charset="-128"/>
              </a:rPr>
              <a:t>適当なセグメントを選択して複製する。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9" name="図 18" descr="グラフィカル ユーザー インターフェイス&#10;&#10;AI 生成コンテンツは誤りを含む可能性があります。">
            <a:extLst>
              <a:ext uri="{FF2B5EF4-FFF2-40B4-BE49-F238E27FC236}">
                <a16:creationId xmlns:a16="http://schemas.microsoft.com/office/drawing/2014/main" id="{4A65C38C-F61F-207D-4C78-EE8D26769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68760" y="1712640"/>
            <a:ext cx="1228965" cy="1080000"/>
          </a:xfrm>
          <a:prstGeom prst="rect">
            <a:avLst/>
          </a:prstGeom>
        </p:spPr>
      </p:pic>
      <p:pic>
        <p:nvPicPr>
          <p:cNvPr id="21" name="図 20" descr="図形&#10;&#10;AI 生成コンテンツは誤りを含む可能性があります。">
            <a:extLst>
              <a:ext uri="{FF2B5EF4-FFF2-40B4-BE49-F238E27FC236}">
                <a16:creationId xmlns:a16="http://schemas.microsoft.com/office/drawing/2014/main" id="{2BEE5ABE-EFF3-DC1D-1333-366D5BB184C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0648" y="6721679"/>
            <a:ext cx="680079" cy="1080000"/>
          </a:xfrm>
          <a:prstGeom prst="rect">
            <a:avLst/>
          </a:prstGeom>
        </p:spPr>
      </p:pic>
      <p:pic>
        <p:nvPicPr>
          <p:cNvPr id="23" name="図 22" descr="グラフィカル ユーザー インターフェイス&#10;&#10;AI 生成コンテンツは誤りを含む可能性があります。">
            <a:extLst>
              <a:ext uri="{FF2B5EF4-FFF2-40B4-BE49-F238E27FC236}">
                <a16:creationId xmlns:a16="http://schemas.microsoft.com/office/drawing/2014/main" id="{3683475F-48FE-C663-3A44-DFF93E9051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78300" y="6915730"/>
            <a:ext cx="1152686" cy="885949"/>
          </a:xfrm>
          <a:prstGeom prst="rect">
            <a:avLst/>
          </a:prstGeom>
        </p:spPr>
      </p:pic>
      <p:sp>
        <p:nvSpPr>
          <p:cNvPr id="24" name="テキスト ボックス 23">
            <a:extLst>
              <a:ext uri="{FF2B5EF4-FFF2-40B4-BE49-F238E27FC236}">
                <a16:creationId xmlns:a16="http://schemas.microsoft.com/office/drawing/2014/main" id="{D7B4E121-4DE6-4052-28D0-6CDB6F1048FA}"/>
              </a:ext>
            </a:extLst>
          </p:cNvPr>
          <p:cNvSpPr txBox="1"/>
          <p:nvPr/>
        </p:nvSpPr>
        <p:spPr>
          <a:xfrm>
            <a:off x="116632" y="8830029"/>
            <a:ext cx="6741368" cy="738664"/>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・アンカーポイントの追加でアンカーは中点に追加される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・オブジェクト操作からのアプリケーションコピー</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複製</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25" name="テキスト ボックス 24">
            <a:extLst>
              <a:ext uri="{FF2B5EF4-FFF2-40B4-BE49-F238E27FC236}">
                <a16:creationId xmlns:a16="http://schemas.microsoft.com/office/drawing/2014/main" id="{DA2B6FC3-5B56-A765-247D-D63D01BA682D}"/>
              </a:ext>
            </a:extLst>
          </p:cNvPr>
          <p:cNvSpPr txBox="1"/>
          <p:nvPr/>
        </p:nvSpPr>
        <p:spPr>
          <a:xfrm>
            <a:off x="116632" y="7884277"/>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App_206_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コピー＆ペースト</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27" name="テキスト ボックス 26">
            <a:extLst>
              <a:ext uri="{FF2B5EF4-FFF2-40B4-BE49-F238E27FC236}">
                <a16:creationId xmlns:a16="http://schemas.microsoft.com/office/drawing/2014/main" id="{C2F247A4-0A9E-BF7B-7CAB-92EED9C39947}"/>
              </a:ext>
            </a:extLst>
          </p:cNvPr>
          <p:cNvSpPr txBox="1"/>
          <p:nvPr/>
        </p:nvSpPr>
        <p:spPr>
          <a:xfrm>
            <a:off x="116632" y="4700638"/>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App_232_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編集に便利な機能</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パス</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408498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AB4498D2-0B73-0259-05A3-D63A2850BABE}"/>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2940C860-C1DE-E302-34E1-942C0D65E562}"/>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F2A26F04-2A9C-960F-BC04-F321B8C5D258}"/>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～選択自由自在～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0BF8E688-00EA-D5F5-4D1D-487E2D6997EE}"/>
              </a:ext>
            </a:extLst>
          </p:cNvPr>
          <p:cNvSpPr txBox="1"/>
          <p:nvPr/>
        </p:nvSpPr>
        <p:spPr>
          <a:xfrm>
            <a:off x="116632" y="1146286"/>
            <a:ext cx="6741368" cy="1385764"/>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下のイラストを、イラレにコピペしてください。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全てのグルーピングを解除してください。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赤色のパスだけ選択してください。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　　ただし、共通選択を用いてはならず、黒色のパスを操作してもならない。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３</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赤色のパスだけ表示してください。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４．黒色のパスを表示して、ガイドに変換してください。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 name="グラフィックス 4">
            <a:extLst>
              <a:ext uri="{FF2B5EF4-FFF2-40B4-BE49-F238E27FC236}">
                <a16:creationId xmlns:a16="http://schemas.microsoft.com/office/drawing/2014/main" id="{12A45D61-FFE9-3023-1A49-7877E19268F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6732" y="3080792"/>
            <a:ext cx="1699485" cy="2930463"/>
          </a:xfrm>
          <a:prstGeom prst="rect">
            <a:avLst/>
          </a:prstGeom>
        </p:spPr>
      </p:pic>
    </p:spTree>
    <p:extLst>
      <p:ext uri="{BB962C8B-B14F-4D97-AF65-F5344CB8AC3E}">
        <p14:creationId xmlns:p14="http://schemas.microsoft.com/office/powerpoint/2010/main" val="1310197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93C5E9D7-FC32-AD19-8B15-DA3C063E7D3B}"/>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7DBDDCF-EBD7-CAA3-1851-35E4A7A56180}"/>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BB10749E-51CF-E350-3BC1-C50D16F12EF8}"/>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～選択自由自在～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57DDCDFA-1C24-75B8-ED33-0046885D0E17}"/>
              </a:ext>
            </a:extLst>
          </p:cNvPr>
          <p:cNvSpPr txBox="1"/>
          <p:nvPr/>
        </p:nvSpPr>
        <p:spPr>
          <a:xfrm>
            <a:off x="116632" y="1146286"/>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全てのグルーピングを解除してください。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1" name="図 10" descr="コンピューターのスクリーンショット&#10;&#10;AI 生成コンテンツは誤りを含む可能性があります。">
            <a:extLst>
              <a:ext uri="{FF2B5EF4-FFF2-40B4-BE49-F238E27FC236}">
                <a16:creationId xmlns:a16="http://schemas.microsoft.com/office/drawing/2014/main" id="{18BE2368-8DB4-464E-9ED6-E1E83ACA4501}"/>
              </a:ext>
            </a:extLst>
          </p:cNvPr>
          <p:cNvPicPr>
            <a:picLocks noChangeAspect="1"/>
          </p:cNvPicPr>
          <p:nvPr/>
        </p:nvPicPr>
        <p:blipFill>
          <a:blip r:embed="rId2">
            <a:extLst>
              <a:ext uri="{28A0092B-C50C-407E-A947-70E740481C1C}">
                <a14:useLocalDpi xmlns:a14="http://schemas.microsoft.com/office/drawing/2010/main" val="0"/>
              </a:ext>
            </a:extLst>
          </a:blip>
          <a:srcRect b="74496"/>
          <a:stretch>
            <a:fillRect/>
          </a:stretch>
        </p:blipFill>
        <p:spPr>
          <a:xfrm>
            <a:off x="332656" y="1469595"/>
            <a:ext cx="1472332" cy="674553"/>
          </a:xfrm>
          <a:prstGeom prst="rect">
            <a:avLst/>
          </a:prstGeom>
        </p:spPr>
      </p:pic>
      <p:sp>
        <p:nvSpPr>
          <p:cNvPr id="3" name="テキスト ボックス 2">
            <a:extLst>
              <a:ext uri="{FF2B5EF4-FFF2-40B4-BE49-F238E27FC236}">
                <a16:creationId xmlns:a16="http://schemas.microsoft.com/office/drawing/2014/main" id="{3E705836-A803-88B5-CC9F-28FC19F4671B}"/>
              </a:ext>
            </a:extLst>
          </p:cNvPr>
          <p:cNvSpPr txBox="1"/>
          <p:nvPr/>
        </p:nvSpPr>
        <p:spPr>
          <a:xfrm>
            <a:off x="116632" y="7407191"/>
            <a:ext cx="6741368"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４．黒色のパスを表示して、ガイドに変換してください。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7" name="図 6" descr="コンピューターのスクリーンショット&#10;&#10;AI 生成コンテンツは誤りを含む可能性があります。">
            <a:extLst>
              <a:ext uri="{FF2B5EF4-FFF2-40B4-BE49-F238E27FC236}">
                <a16:creationId xmlns:a16="http://schemas.microsoft.com/office/drawing/2014/main" id="{B9242F9A-F78A-D058-4E54-8BE07414A12E}"/>
              </a:ext>
            </a:extLst>
          </p:cNvPr>
          <p:cNvPicPr>
            <a:picLocks noChangeAspect="1"/>
          </p:cNvPicPr>
          <p:nvPr/>
        </p:nvPicPr>
        <p:blipFill>
          <a:blip r:embed="rId2">
            <a:extLst>
              <a:ext uri="{28A0092B-C50C-407E-A947-70E740481C1C}">
                <a14:useLocalDpi xmlns:a14="http://schemas.microsoft.com/office/drawing/2010/main" val="0"/>
              </a:ext>
            </a:extLst>
          </a:blip>
          <a:srcRect t="78519"/>
          <a:stretch>
            <a:fillRect/>
          </a:stretch>
        </p:blipFill>
        <p:spPr>
          <a:xfrm>
            <a:off x="1916832" y="1474209"/>
            <a:ext cx="1472332" cy="568160"/>
          </a:xfrm>
          <a:prstGeom prst="rect">
            <a:avLst/>
          </a:prstGeom>
        </p:spPr>
      </p:pic>
      <p:sp>
        <p:nvSpPr>
          <p:cNvPr id="9" name="テキスト ボックス 8">
            <a:extLst>
              <a:ext uri="{FF2B5EF4-FFF2-40B4-BE49-F238E27FC236}">
                <a16:creationId xmlns:a16="http://schemas.microsoft.com/office/drawing/2014/main" id="{76B69131-6B5C-EA50-04B3-6305D9A9A039}"/>
              </a:ext>
            </a:extLst>
          </p:cNvPr>
          <p:cNvSpPr txBox="1"/>
          <p:nvPr/>
        </p:nvSpPr>
        <p:spPr>
          <a:xfrm>
            <a:off x="116632" y="2173864"/>
            <a:ext cx="5004556"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オブジェクトメニューを参照して、全てのグルーピングを解除します。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0" name="テキスト ボックス 9">
            <a:extLst>
              <a:ext uri="{FF2B5EF4-FFF2-40B4-BE49-F238E27FC236}">
                <a16:creationId xmlns:a16="http://schemas.microsoft.com/office/drawing/2014/main" id="{439E1B3F-0B67-A92B-20C9-E2EEF9B62E0F}"/>
              </a:ext>
            </a:extLst>
          </p:cNvPr>
          <p:cNvSpPr txBox="1"/>
          <p:nvPr/>
        </p:nvSpPr>
        <p:spPr>
          <a:xfrm>
            <a:off x="116632" y="2716850"/>
            <a:ext cx="6741368" cy="523477"/>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赤色のパスだけ選択してください。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　　ただし、共通選択を用いてはならず、黒色のパスを操作してもならない。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12" name="テキスト ボックス 11">
            <a:extLst>
              <a:ext uri="{FF2B5EF4-FFF2-40B4-BE49-F238E27FC236}">
                <a16:creationId xmlns:a16="http://schemas.microsoft.com/office/drawing/2014/main" id="{02714787-90BA-89ED-BB74-B76BD23F34B3}"/>
              </a:ext>
            </a:extLst>
          </p:cNvPr>
          <p:cNvSpPr txBox="1"/>
          <p:nvPr/>
        </p:nvSpPr>
        <p:spPr>
          <a:xfrm>
            <a:off x="116632" y="5363153"/>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App_214_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編集モード＆ロック＆隠す</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13" name="テキスト ボックス 12">
            <a:extLst>
              <a:ext uri="{FF2B5EF4-FFF2-40B4-BE49-F238E27FC236}">
                <a16:creationId xmlns:a16="http://schemas.microsoft.com/office/drawing/2014/main" id="{507C9BCB-25A5-6179-35F2-CCA0CBCFF74A}"/>
              </a:ext>
            </a:extLst>
          </p:cNvPr>
          <p:cNvSpPr txBox="1"/>
          <p:nvPr/>
        </p:nvSpPr>
        <p:spPr>
          <a:xfrm>
            <a:off x="116632" y="2395096"/>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App_207_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グループ＆複合パス</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pic>
        <p:nvPicPr>
          <p:cNvPr id="16" name="図 15" descr="スポーツゲーム, スポーツ, スカッシュ が含まれている画像&#10;&#10;AI 生成コンテンツは誤りを含む可能性があります。">
            <a:extLst>
              <a:ext uri="{FF2B5EF4-FFF2-40B4-BE49-F238E27FC236}">
                <a16:creationId xmlns:a16="http://schemas.microsoft.com/office/drawing/2014/main" id="{5D59D773-F9A6-A701-D73B-D43188C0FC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513" y="3685312"/>
            <a:ext cx="1285994" cy="1080000"/>
          </a:xfrm>
          <a:prstGeom prst="rect">
            <a:avLst/>
          </a:prstGeom>
        </p:spPr>
      </p:pic>
      <p:pic>
        <p:nvPicPr>
          <p:cNvPr id="19" name="図 18" descr="グラフィカル ユーザー インターフェイス, テキスト, アプリケーション, チャットまたはテキスト メッセージ&#10;&#10;AI 生成コンテンツは誤りを含む可能性があります。">
            <a:extLst>
              <a:ext uri="{FF2B5EF4-FFF2-40B4-BE49-F238E27FC236}">
                <a16:creationId xmlns:a16="http://schemas.microsoft.com/office/drawing/2014/main" id="{976349FC-B868-269A-7262-3508CA6733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655" y="3240327"/>
            <a:ext cx="2545710" cy="360000"/>
          </a:xfrm>
          <a:prstGeom prst="rect">
            <a:avLst/>
          </a:prstGeom>
        </p:spPr>
      </p:pic>
      <p:sp>
        <p:nvSpPr>
          <p:cNvPr id="20" name="テキスト ボックス 19">
            <a:extLst>
              <a:ext uri="{FF2B5EF4-FFF2-40B4-BE49-F238E27FC236}">
                <a16:creationId xmlns:a16="http://schemas.microsoft.com/office/drawing/2014/main" id="{1AB5C76E-8DA3-3D6F-F8F9-942DE698256B}"/>
              </a:ext>
            </a:extLst>
          </p:cNvPr>
          <p:cNvSpPr txBox="1"/>
          <p:nvPr/>
        </p:nvSpPr>
        <p:spPr>
          <a:xfrm>
            <a:off x="116632" y="4821814"/>
            <a:ext cx="2952328" cy="553998"/>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赤色のパスを選択して「隠す」を実行する。</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ショートカットを設定している場合、</a:t>
            </a:r>
            <a:endParaRPr lang="en-US" altLang="ja-JP" sz="10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キーを押しっぱなしにして対象をクリックするとよい。</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2" name="図 21" descr="スポーツチームのロゴ&#10;&#10;AI 生成コンテンツは誤りを含む可能性があります。">
            <a:extLst>
              <a:ext uri="{FF2B5EF4-FFF2-40B4-BE49-F238E27FC236}">
                <a16:creationId xmlns:a16="http://schemas.microsoft.com/office/drawing/2014/main" id="{AB7E104C-3AEE-63DB-8240-6D872923EBB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24119" y="3685312"/>
            <a:ext cx="648934" cy="1080000"/>
          </a:xfrm>
          <a:prstGeom prst="rect">
            <a:avLst/>
          </a:prstGeom>
        </p:spPr>
      </p:pic>
      <p:sp>
        <p:nvSpPr>
          <p:cNvPr id="23" name="テキスト ボックス 22">
            <a:extLst>
              <a:ext uri="{FF2B5EF4-FFF2-40B4-BE49-F238E27FC236}">
                <a16:creationId xmlns:a16="http://schemas.microsoft.com/office/drawing/2014/main" id="{C310B89E-BF16-04C0-055A-EC1F4747A41D}"/>
              </a:ext>
            </a:extLst>
          </p:cNvPr>
          <p:cNvSpPr txBox="1"/>
          <p:nvPr/>
        </p:nvSpPr>
        <p:spPr>
          <a:xfrm>
            <a:off x="3268587" y="4821814"/>
            <a:ext cx="2359999"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全てを隠し終わったら、全てを表示する。</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5" name="図 24" descr="グラフィカル ユーザー インターフェイス&#10;&#10;AI 生成コンテンツは誤りを含む可能性があります。">
            <a:extLst>
              <a:ext uri="{FF2B5EF4-FFF2-40B4-BE49-F238E27FC236}">
                <a16:creationId xmlns:a16="http://schemas.microsoft.com/office/drawing/2014/main" id="{3E01AB8C-AD1D-3163-833A-ED4052BE1F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68587" y="3236114"/>
            <a:ext cx="2359999" cy="360000"/>
          </a:xfrm>
          <a:prstGeom prst="rect">
            <a:avLst/>
          </a:prstGeom>
        </p:spPr>
      </p:pic>
      <p:sp>
        <p:nvSpPr>
          <p:cNvPr id="26" name="テキスト ボックス 25">
            <a:extLst>
              <a:ext uri="{FF2B5EF4-FFF2-40B4-BE49-F238E27FC236}">
                <a16:creationId xmlns:a16="http://schemas.microsoft.com/office/drawing/2014/main" id="{2F524E02-8ED9-49E4-279B-46D125C889F4}"/>
              </a:ext>
            </a:extLst>
          </p:cNvPr>
          <p:cNvSpPr txBox="1"/>
          <p:nvPr/>
        </p:nvSpPr>
        <p:spPr>
          <a:xfrm>
            <a:off x="116632" y="5667486"/>
            <a:ext cx="6741368" cy="307905"/>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３</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赤色のパスだけ表示してください。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28" name="図 27" descr="グラフィカル ユーザー インターフェイス&#10;&#10;AI 生成コンテンツは誤りを含む可能性があります。">
            <a:extLst>
              <a:ext uri="{FF2B5EF4-FFF2-40B4-BE49-F238E27FC236}">
                <a16:creationId xmlns:a16="http://schemas.microsoft.com/office/drawing/2014/main" id="{055CAD20-B1A6-0F25-1FFD-C443E71507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56988" y="5993945"/>
            <a:ext cx="1296000" cy="1080000"/>
          </a:xfrm>
          <a:prstGeom prst="rect">
            <a:avLst/>
          </a:prstGeom>
        </p:spPr>
      </p:pic>
      <p:pic>
        <p:nvPicPr>
          <p:cNvPr id="30" name="図 29" descr="アイコン が含まれている画像&#10;&#10;AI 生成コンテンツは誤りを含む可能性があります。">
            <a:extLst>
              <a:ext uri="{FF2B5EF4-FFF2-40B4-BE49-F238E27FC236}">
                <a16:creationId xmlns:a16="http://schemas.microsoft.com/office/drawing/2014/main" id="{0FEBDAF0-93CE-3D40-226F-02C06DC7A4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2655" y="5993945"/>
            <a:ext cx="637533" cy="1080000"/>
          </a:xfrm>
          <a:prstGeom prst="rect">
            <a:avLst/>
          </a:prstGeom>
        </p:spPr>
      </p:pic>
      <p:sp>
        <p:nvSpPr>
          <p:cNvPr id="31" name="テキスト ボックス 30">
            <a:extLst>
              <a:ext uri="{FF2B5EF4-FFF2-40B4-BE49-F238E27FC236}">
                <a16:creationId xmlns:a16="http://schemas.microsoft.com/office/drawing/2014/main" id="{A964FA32-9DDB-2889-43A0-DD7074FDD803}"/>
              </a:ext>
            </a:extLst>
          </p:cNvPr>
          <p:cNvSpPr txBox="1"/>
          <p:nvPr/>
        </p:nvSpPr>
        <p:spPr>
          <a:xfrm>
            <a:off x="116632" y="7164964"/>
            <a:ext cx="5832648"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「他を隠す」を実行する。ショートカットに登録推奨です。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3" name="図 32" descr="グラフ が含まれている画像&#10;&#10;AI 生成コンテンツは誤りを含む可能性があります。">
            <a:extLst>
              <a:ext uri="{FF2B5EF4-FFF2-40B4-BE49-F238E27FC236}">
                <a16:creationId xmlns:a16="http://schemas.microsoft.com/office/drawing/2014/main" id="{E379FEDD-8941-2269-AB32-BCB87B98342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2655" y="7723518"/>
            <a:ext cx="1136697" cy="1080000"/>
          </a:xfrm>
          <a:prstGeom prst="rect">
            <a:avLst/>
          </a:prstGeom>
        </p:spPr>
      </p:pic>
      <p:sp>
        <p:nvSpPr>
          <p:cNvPr id="34" name="テキスト ボックス 33">
            <a:extLst>
              <a:ext uri="{FF2B5EF4-FFF2-40B4-BE49-F238E27FC236}">
                <a16:creationId xmlns:a16="http://schemas.microsoft.com/office/drawing/2014/main" id="{AA2B92FE-FEB4-A599-227C-1B4B004B3FE6}"/>
              </a:ext>
            </a:extLst>
          </p:cNvPr>
          <p:cNvSpPr txBox="1"/>
          <p:nvPr/>
        </p:nvSpPr>
        <p:spPr>
          <a:xfrm>
            <a:off x="116632" y="8842985"/>
            <a:ext cx="5832648" cy="246221"/>
          </a:xfrm>
          <a:prstGeom prst="rect">
            <a:avLst/>
          </a:prstGeom>
          <a:noFill/>
        </p:spPr>
        <p:txBody>
          <a:bodyPr wrap="square">
            <a:spAutoFit/>
          </a:bodyPr>
          <a:lstStyle/>
          <a:p>
            <a:r>
              <a:rPr lang="ja-JP" altLang="en-US" sz="1000" dirty="0">
                <a:solidFill>
                  <a:schemeClr val="bg2"/>
                </a:solidFill>
                <a:latin typeface="UD デジタル 教科書体 NK-R" panose="02020400000000000000" pitchFamily="18" charset="-128"/>
                <a:ea typeface="UD デジタル 教科書体 NK-R" panose="02020400000000000000" pitchFamily="18" charset="-128"/>
              </a:rPr>
              <a:t>全てを表示して、「ガイドを作成」を実行します。</a:t>
            </a:r>
            <a:endParaRPr lang="en-US" altLang="ja-JP" sz="1100"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38" name="図 37" descr="概略図&#10;&#10;AI 生成コンテンツは誤りを含む可能性があります。">
            <a:extLst>
              <a:ext uri="{FF2B5EF4-FFF2-40B4-BE49-F238E27FC236}">
                <a16:creationId xmlns:a16="http://schemas.microsoft.com/office/drawing/2014/main" id="{69C35726-2855-F122-9441-0A2DF4590DD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93709" y="7715096"/>
            <a:ext cx="684656" cy="1080000"/>
          </a:xfrm>
          <a:prstGeom prst="rect">
            <a:avLst/>
          </a:prstGeom>
        </p:spPr>
      </p:pic>
      <p:sp>
        <p:nvSpPr>
          <p:cNvPr id="39" name="矢印: 右 38">
            <a:extLst>
              <a:ext uri="{FF2B5EF4-FFF2-40B4-BE49-F238E27FC236}">
                <a16:creationId xmlns:a16="http://schemas.microsoft.com/office/drawing/2014/main" id="{117FEB3D-2187-2D30-C7B8-B76530820958}"/>
              </a:ext>
            </a:extLst>
          </p:cNvPr>
          <p:cNvSpPr/>
          <p:nvPr/>
        </p:nvSpPr>
        <p:spPr>
          <a:xfrm>
            <a:off x="1651510" y="8083518"/>
            <a:ext cx="360040" cy="360000"/>
          </a:xfrm>
          <a:prstGeom prst="rightArrow">
            <a:avLst/>
          </a:prstGeom>
          <a:solidFill>
            <a:srgbClr val="FF5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BD29DECC-A0EB-56CF-F71B-06B02A17557B}"/>
              </a:ext>
            </a:extLst>
          </p:cNvPr>
          <p:cNvSpPr txBox="1"/>
          <p:nvPr/>
        </p:nvSpPr>
        <p:spPr>
          <a:xfrm>
            <a:off x="116632" y="9309797"/>
            <a:ext cx="6741368" cy="523220"/>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・ロック</a:t>
            </a:r>
            <a:r>
              <a:rPr lang="en-US" altLang="ja-JP" sz="1400" dirty="0">
                <a:solidFill>
                  <a:srgbClr val="FFFF00"/>
                </a:solidFill>
                <a:latin typeface="UD デジタル 教科書体 NK-R" panose="02020400000000000000" pitchFamily="18" charset="-128"/>
                <a:ea typeface="UD デジタル 教科書体 NK-R" panose="02020400000000000000" pitchFamily="18" charset="-128"/>
              </a:rPr>
              <a:t>/</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隠すを解除後のアイテムは選択状態になる</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903069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8F806D17-2216-21E9-BC97-BAF10BF7E22F}"/>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01A6E812-0A02-F11F-0F6D-BD4176D81A5E}"/>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4DC007A0-DD99-F83B-A81D-B566A3E05CF0}"/>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～拡大・縮小自由自在～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11CA01BE-B84A-BC0B-B19E-0E70C92FB9F4}"/>
              </a:ext>
            </a:extLst>
          </p:cNvPr>
          <p:cNvSpPr txBox="1"/>
          <p:nvPr/>
        </p:nvSpPr>
        <p:spPr>
          <a:xfrm>
            <a:off x="116632" y="1146286"/>
            <a:ext cx="6741368" cy="2032479"/>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下のイラストを、イラレにコピペしてください。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適当な大きさの縦長の矩形を作成してください。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画像の被写体の、高さと幅に合わせた矩形を作成してください。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被写体に合わせて作成した矩形で、画像をクリップしてください。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3.</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最初に作成した矩形の幅に合わせて、画像を幅方向にスケーリングしてください。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　　ただし、拡大・縮小ツールを用いる事。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4.</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最初に作成した矩形の高さに合わせて、画像を高さ方向にスケーリングしてください。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　　ただし、拡大・縮小ツールを用いる事。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5.</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高さ</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50mm</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に、画像を等倍で拡大</a:t>
            </a:r>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縮小して、クリッピングを解除してください。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1" name="図 10" descr="挿絵 が含まれている画像&#10;&#10;AI 生成コンテンツは誤りを含む可能性があります。">
            <a:extLst>
              <a:ext uri="{FF2B5EF4-FFF2-40B4-BE49-F238E27FC236}">
                <a16:creationId xmlns:a16="http://schemas.microsoft.com/office/drawing/2014/main" id="{98EBF0E6-8C1C-F005-D890-1C67AB6BE1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0828" y="3908884"/>
            <a:ext cx="2545082" cy="3600000"/>
          </a:xfrm>
          <a:prstGeom prst="rect">
            <a:avLst/>
          </a:prstGeom>
        </p:spPr>
      </p:pic>
    </p:spTree>
    <p:extLst>
      <p:ext uri="{BB962C8B-B14F-4D97-AF65-F5344CB8AC3E}">
        <p14:creationId xmlns:p14="http://schemas.microsoft.com/office/powerpoint/2010/main" val="776255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8EE3FBED-25FD-42FA-11D7-46683741EA35}"/>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D12B287E-61FC-1138-874F-447BA155AA6D}"/>
              </a:ext>
            </a:extLst>
          </p:cNvPr>
          <p:cNvSpPr txBox="1"/>
          <p:nvPr/>
        </p:nvSpPr>
        <p:spPr>
          <a:xfrm>
            <a:off x="116632" y="128464"/>
            <a:ext cx="6741367" cy="656590"/>
          </a:xfrm>
          <a:prstGeom prst="rect">
            <a:avLst/>
          </a:prstGeom>
          <a:noFill/>
        </p:spPr>
        <p:txBody>
          <a:bodyPr wrap="square">
            <a:spAutoFit/>
          </a:bodyPr>
          <a:lstStyle/>
          <a:p>
            <a:pPr defTabSz="914400">
              <a:lnSpc>
                <a:spcPts val="2200"/>
              </a:lnSpc>
            </a:pPr>
            <a:r>
              <a:rPr kumimoji="1" lang="ja-JP" altLang="en-US"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rPr>
              <a:t>一歩踏み込んだイラレオペレーション</a:t>
            </a:r>
            <a:endParaRPr kumimoji="1" lang="en-US" altLang="ja-JP" sz="1801" b="1" kern="100" dirty="0">
              <a:solidFill>
                <a:srgbClr val="ED7D31"/>
              </a:solidFill>
              <a:effectLst>
                <a:outerShdw blurRad="38100" dist="38100" dir="2700000" algn="tl">
                  <a:srgbClr val="000000">
                    <a:alpha val="43137"/>
                  </a:srgbClr>
                </a:outerShdw>
              </a:effectLst>
              <a:latin typeface="HG正楷書体-PRO" panose="03000600000000000000" pitchFamily="66" charset="-128"/>
              <a:ea typeface="HG正楷書体-PRO" panose="03000600000000000000" pitchFamily="66" charset="-128"/>
              <a:cs typeface="Dreaming Outloud Script Pro" panose="020F0502020204030204" pitchFamily="66" charset="0"/>
            </a:endParaRPr>
          </a:p>
          <a:p>
            <a:pPr defTabSz="914400">
              <a:lnSpc>
                <a:spcPts val="2200"/>
              </a:lnSpc>
            </a:pPr>
            <a:r>
              <a:rPr kumimoji="1" lang="en-US" altLang="ja-JP" sz="1801" b="1" kern="100" dirty="0">
                <a:solidFill>
                  <a:srgbClr val="ED7D31"/>
                </a:solidFill>
                <a:effectLst>
                  <a:outerShdw blurRad="38100" dist="38100" dir="2700000" algn="tl">
                    <a:srgbClr val="000000">
                      <a:alpha val="43137"/>
                    </a:srgbClr>
                  </a:outerShdw>
                </a:effectLst>
                <a:latin typeface="Ink Free" panose="03080402000500000000" pitchFamily="66" charset="0"/>
                <a:ea typeface="ＭＳ 明朝" panose="02020609040205080304" pitchFamily="17" charset="-128"/>
                <a:cs typeface="Dreaming Outloud Script Pro" panose="020F0502020204030204" pitchFamily="66" charset="0"/>
              </a:rPr>
              <a:t>Advanced Operating Techniques for Adobe Illustrator</a:t>
            </a:r>
          </a:p>
        </p:txBody>
      </p:sp>
      <p:sp>
        <p:nvSpPr>
          <p:cNvPr id="8" name="テキスト ボックス 7">
            <a:extLst>
              <a:ext uri="{FF2B5EF4-FFF2-40B4-BE49-F238E27FC236}">
                <a16:creationId xmlns:a16="http://schemas.microsoft.com/office/drawing/2014/main" id="{A709124A-E5C1-80B3-C591-5C4DB3B81D12}"/>
              </a:ext>
            </a:extLst>
          </p:cNvPr>
          <p:cNvSpPr txBox="1"/>
          <p:nvPr/>
        </p:nvSpPr>
        <p:spPr>
          <a:xfrm>
            <a:off x="116632" y="884548"/>
            <a:ext cx="6741368" cy="307905"/>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～拡大・縮小自由自在～</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sp>
        <p:nvSpPr>
          <p:cNvPr id="2" name="テキスト ボックス 1">
            <a:extLst>
              <a:ext uri="{FF2B5EF4-FFF2-40B4-BE49-F238E27FC236}">
                <a16:creationId xmlns:a16="http://schemas.microsoft.com/office/drawing/2014/main" id="{F5ED35D6-C8BF-B406-8994-800F892E6773}"/>
              </a:ext>
            </a:extLst>
          </p:cNvPr>
          <p:cNvSpPr txBox="1"/>
          <p:nvPr/>
        </p:nvSpPr>
        <p:spPr>
          <a:xfrm>
            <a:off x="116632" y="1146286"/>
            <a:ext cx="6741368" cy="523477"/>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下のイラストを、イラレにコピペしてください。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適当な大きさの縦長の矩形を作成してください。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5" name="図 4" descr="図形&#10;&#10;AI 生成コンテンツは誤りを含む可能性があります。">
            <a:extLst>
              <a:ext uri="{FF2B5EF4-FFF2-40B4-BE49-F238E27FC236}">
                <a16:creationId xmlns:a16="http://schemas.microsoft.com/office/drawing/2014/main" id="{D9A98094-1D93-7B92-6799-A0A382500F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6652" y="1754071"/>
            <a:ext cx="1944000" cy="1080000"/>
          </a:xfrm>
          <a:prstGeom prst="rect">
            <a:avLst/>
          </a:prstGeom>
        </p:spPr>
      </p:pic>
      <p:sp>
        <p:nvSpPr>
          <p:cNvPr id="7" name="テキスト ボックス 6">
            <a:extLst>
              <a:ext uri="{FF2B5EF4-FFF2-40B4-BE49-F238E27FC236}">
                <a16:creationId xmlns:a16="http://schemas.microsoft.com/office/drawing/2014/main" id="{513A6FD4-9460-CD49-23DF-8CA8D857704D}"/>
              </a:ext>
            </a:extLst>
          </p:cNvPr>
          <p:cNvSpPr txBox="1"/>
          <p:nvPr/>
        </p:nvSpPr>
        <p:spPr>
          <a:xfrm>
            <a:off x="116632" y="2988024"/>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1.</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画像の被写体の、高さと幅に合わせた矩形を作成してください。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0" name="図 9" descr="図形, 円&#10;&#10;AI 生成コンテンツは誤りを含む可能性があります。">
            <a:extLst>
              <a:ext uri="{FF2B5EF4-FFF2-40B4-BE49-F238E27FC236}">
                <a16:creationId xmlns:a16="http://schemas.microsoft.com/office/drawing/2014/main" id="{AFCBF2DC-CB7F-A1EB-EEC6-D970EFE796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652" y="3355553"/>
            <a:ext cx="689923" cy="1080000"/>
          </a:xfrm>
          <a:prstGeom prst="rect">
            <a:avLst/>
          </a:prstGeom>
        </p:spPr>
      </p:pic>
      <p:sp>
        <p:nvSpPr>
          <p:cNvPr id="12" name="テキスト ボックス 11">
            <a:extLst>
              <a:ext uri="{FF2B5EF4-FFF2-40B4-BE49-F238E27FC236}">
                <a16:creationId xmlns:a16="http://schemas.microsoft.com/office/drawing/2014/main" id="{906DA0B8-AC0D-CAAB-AD3B-7311178277B3}"/>
              </a:ext>
            </a:extLst>
          </p:cNvPr>
          <p:cNvSpPr txBox="1"/>
          <p:nvPr/>
        </p:nvSpPr>
        <p:spPr>
          <a:xfrm>
            <a:off x="116632" y="4541636"/>
            <a:ext cx="6741368" cy="307905"/>
          </a:xfrm>
          <a:prstGeom prst="rect">
            <a:avLst/>
          </a:prstGeom>
          <a:noFill/>
        </p:spPr>
        <p:txBody>
          <a:bodyPr wrap="square">
            <a:spAutoFit/>
          </a:bodyPr>
          <a:lstStyle/>
          <a:p>
            <a:r>
              <a:rPr lang="en-US" altLang="ja-JP" sz="140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被写体に合わせて作成した矩形で、画像をクリップしてください。</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p:txBody>
      </p:sp>
      <p:pic>
        <p:nvPicPr>
          <p:cNvPr id="16" name="図 15" descr="ダイアグラム&#10;&#10;AI 生成コンテンツは誤りを含む可能性があります。">
            <a:extLst>
              <a:ext uri="{FF2B5EF4-FFF2-40B4-BE49-F238E27FC236}">
                <a16:creationId xmlns:a16="http://schemas.microsoft.com/office/drawing/2014/main" id="{C417AFCC-51CE-4BD3-DD04-FDF024882553}"/>
              </a:ext>
            </a:extLst>
          </p:cNvPr>
          <p:cNvPicPr>
            <a:picLocks noChangeAspect="1"/>
          </p:cNvPicPr>
          <p:nvPr/>
        </p:nvPicPr>
        <p:blipFill>
          <a:blip r:embed="rId4">
            <a:extLst>
              <a:ext uri="{28A0092B-C50C-407E-A947-70E740481C1C}">
                <a14:useLocalDpi xmlns:a14="http://schemas.microsoft.com/office/drawing/2010/main" val="0"/>
              </a:ext>
            </a:extLst>
          </a:blip>
          <a:srcRect l="67328" t="44350"/>
          <a:stretch>
            <a:fillRect/>
          </a:stretch>
        </p:blipFill>
        <p:spPr>
          <a:xfrm>
            <a:off x="1188351" y="4950321"/>
            <a:ext cx="1208629" cy="1800000"/>
          </a:xfrm>
          <a:prstGeom prst="rect">
            <a:avLst/>
          </a:prstGeom>
        </p:spPr>
      </p:pic>
      <p:pic>
        <p:nvPicPr>
          <p:cNvPr id="20" name="図 19" descr="図形, 円&#10;&#10;AI 生成コンテンツは誤りを含む可能性があります。">
            <a:extLst>
              <a:ext uri="{FF2B5EF4-FFF2-40B4-BE49-F238E27FC236}">
                <a16:creationId xmlns:a16="http://schemas.microsoft.com/office/drawing/2014/main" id="{8BC03A64-2854-CE71-3681-38B11D406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652" y="4953000"/>
            <a:ext cx="689923" cy="1080000"/>
          </a:xfrm>
          <a:prstGeom prst="rect">
            <a:avLst/>
          </a:prstGeom>
        </p:spPr>
      </p:pic>
      <p:sp>
        <p:nvSpPr>
          <p:cNvPr id="21" name="テキスト ボックス 20">
            <a:extLst>
              <a:ext uri="{FF2B5EF4-FFF2-40B4-BE49-F238E27FC236}">
                <a16:creationId xmlns:a16="http://schemas.microsoft.com/office/drawing/2014/main" id="{C9DA2280-070F-0EA7-BB78-0129906FB95A}"/>
              </a:ext>
            </a:extLst>
          </p:cNvPr>
          <p:cNvSpPr txBox="1"/>
          <p:nvPr/>
        </p:nvSpPr>
        <p:spPr>
          <a:xfrm>
            <a:off x="116632" y="7006611"/>
            <a:ext cx="6741368" cy="276999"/>
          </a:xfrm>
          <a:prstGeom prst="rect">
            <a:avLst/>
          </a:prstGeom>
          <a:noFill/>
        </p:spPr>
        <p:txBody>
          <a:bodyPr wrap="square">
            <a:spAutoFit/>
          </a:bodyPr>
          <a:lstStyle/>
          <a:p>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参考：</a:t>
            </a:r>
            <a:r>
              <a:rPr lang="en-US" altLang="ja-JP" sz="1200" dirty="0">
                <a:solidFill>
                  <a:srgbClr val="00B0F0"/>
                </a:solidFill>
                <a:latin typeface="UD デジタル 教科書体 NK-R" panose="02020400000000000000" pitchFamily="18" charset="-128"/>
                <a:ea typeface="UD デジタル 教科書体 NK-R" panose="02020400000000000000" pitchFamily="18" charset="-128"/>
              </a:rPr>
              <a:t>App_240_</a:t>
            </a:r>
            <a:r>
              <a:rPr lang="ja-JP" altLang="en-US" sz="1200" dirty="0">
                <a:solidFill>
                  <a:srgbClr val="00B0F0"/>
                </a:solidFill>
                <a:latin typeface="UD デジタル 教科書体 NK-R" panose="02020400000000000000" pitchFamily="18" charset="-128"/>
                <a:ea typeface="UD デジタル 教科書体 NK-R" panose="02020400000000000000" pitchFamily="18" charset="-128"/>
              </a:rPr>
              <a:t>マスキング＆トリミング</a:t>
            </a:r>
            <a:endParaRPr lang="en-US" altLang="ja-JP" sz="1401" dirty="0">
              <a:solidFill>
                <a:srgbClr val="00B0F0"/>
              </a:solidFill>
              <a:latin typeface="UD デジタル 教科書体 NK-R" panose="02020400000000000000" pitchFamily="18" charset="-128"/>
              <a:ea typeface="UD デジタル 教科書体 NK-R" panose="02020400000000000000" pitchFamily="18" charset="-128"/>
            </a:endParaRPr>
          </a:p>
        </p:txBody>
      </p:sp>
      <p:sp>
        <p:nvSpPr>
          <p:cNvPr id="22" name="テキスト ボックス 21">
            <a:extLst>
              <a:ext uri="{FF2B5EF4-FFF2-40B4-BE49-F238E27FC236}">
                <a16:creationId xmlns:a16="http://schemas.microsoft.com/office/drawing/2014/main" id="{3993003B-614C-2E03-FE93-0CE2A077C4B5}"/>
              </a:ext>
            </a:extLst>
          </p:cNvPr>
          <p:cNvSpPr txBox="1"/>
          <p:nvPr/>
        </p:nvSpPr>
        <p:spPr>
          <a:xfrm>
            <a:off x="116632" y="7605214"/>
            <a:ext cx="6741368" cy="523220"/>
          </a:xfrm>
          <a:prstGeom prst="rect">
            <a:avLst/>
          </a:prstGeom>
          <a:noFill/>
        </p:spPr>
        <p:txBody>
          <a:bodyPr wrap="square">
            <a:spAutoFit/>
          </a:bodyPr>
          <a:lstStyle/>
          <a:p>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・クリッピングマスク</a:t>
            </a:r>
            <a:endParaRPr lang="en-US" altLang="ja-JP" sz="1400" dirty="0">
              <a:solidFill>
                <a:srgbClr val="FFFF00"/>
              </a:solidFill>
              <a:latin typeface="UD デジタル 教科書体 NK-R" panose="02020400000000000000" pitchFamily="18" charset="-128"/>
              <a:ea typeface="UD デジタル 教科書体 NK-R" panose="02020400000000000000" pitchFamily="18" charset="-128"/>
            </a:endParaRPr>
          </a:p>
          <a:p>
            <a:r>
              <a:rPr lang="ja-JP" altLang="en-US" sz="1400" b="1" i="1" u="sng" dirty="0">
                <a:solidFill>
                  <a:srgbClr val="FF5050"/>
                </a:solidFill>
                <a:latin typeface="UD デジタル 教科書体 NK-R" panose="02020400000000000000" pitchFamily="18" charset="-128"/>
                <a:ea typeface="UD デジタル 教科書体 NK-R" panose="02020400000000000000" pitchFamily="18" charset="-128"/>
              </a:rPr>
              <a:t>↑が理解出来たら次項へ進む</a:t>
            </a:r>
            <a:endParaRPr lang="en-US" altLang="ja-JP" sz="1400" dirty="0">
              <a:solidFill>
                <a:srgbClr val="00B0F0"/>
              </a:solidFill>
              <a:latin typeface="UD デジタル 教科書体 NK-R" panose="02020400000000000000" pitchFamily="18" charset="-128"/>
              <a:ea typeface="UD デジタル 教科書体 NK-R" panose="02020400000000000000" pitchFamily="18" charset="-128"/>
            </a:endParaRPr>
          </a:p>
        </p:txBody>
      </p:sp>
    </p:spTree>
    <p:extLst>
      <p:ext uri="{BB962C8B-B14F-4D97-AF65-F5344CB8AC3E}">
        <p14:creationId xmlns:p14="http://schemas.microsoft.com/office/powerpoint/2010/main" val="368238616"/>
      </p:ext>
    </p:extLst>
  </p:cSld>
  <p:clrMapOvr>
    <a:masterClrMapping/>
  </p:clrMapOvr>
</p:sld>
</file>

<file path=ppt/theme/theme1.xml><?xml version="1.0" encoding="utf-8"?>
<a:theme xmlns:a="http://schemas.openxmlformats.org/drawingml/2006/main" name="Office テーマ">
  <a:themeElements>
    <a:clrScheme name="グレースケール">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1228</TotalTime>
  <Words>2546</Words>
  <Application>Microsoft Office PowerPoint</Application>
  <PresentationFormat>A4 210 x 297 mm</PresentationFormat>
  <Paragraphs>251</Paragraphs>
  <Slides>21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21</vt:i4>
      </vt:variant>
    </vt:vector>
  </HeadingPairs>
  <TitlesOfParts>
    <vt:vector size="29" baseType="lpstr">
      <vt:lpstr>HG正楷書体-PRO</vt:lpstr>
      <vt:lpstr>UD デジタル 教科書体 NK-B</vt:lpstr>
      <vt:lpstr>UD デジタル 教科書体 NK-R</vt:lpstr>
      <vt:lpstr>Aptos</vt:lpstr>
      <vt:lpstr>Aptos Display</vt:lpstr>
      <vt:lpstr>Arial</vt:lpstr>
      <vt:lpstr>Ink Free</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hoon ca</dc:creator>
  <cp:lastModifiedBy>hoon ca</cp:lastModifiedBy>
  <cp:revision>277</cp:revision>
  <dcterms:created xsi:type="dcterms:W3CDTF">2025-11-22T13:41:16Z</dcterms:created>
  <dcterms:modified xsi:type="dcterms:W3CDTF">2025-11-30T16:09:17Z</dcterms:modified>
</cp:coreProperties>
</file>