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6" r:id="rId11"/>
    <p:sldId id="265"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90" r:id="rId33"/>
    <p:sldId id="287" r:id="rId34"/>
    <p:sldId id="288" r:id="rId35"/>
    <p:sldId id="289" r:id="rId36"/>
    <p:sldId id="291" r:id="rId37"/>
    <p:sldId id="292" r:id="rId38"/>
    <p:sldId id="293" r:id="rId39"/>
    <p:sldId id="294" r:id="rId40"/>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FF5050"/>
    <a:srgbClr val="CCFF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72" autoAdjust="0"/>
    <p:restoredTop sz="94660"/>
  </p:normalViewPr>
  <p:slideViewPr>
    <p:cSldViewPr>
      <p:cViewPr>
        <p:scale>
          <a:sx n="75" d="100"/>
          <a:sy n="75" d="100"/>
        </p:scale>
        <p:origin x="3444" y="48"/>
      </p:cViewPr>
      <p:guideLst>
        <p:guide orient="horz" pos="3120"/>
        <p:guide pos="216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ja-JP" altLang="en-US"/>
              <a:t>マスター タイトルの書式設定</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2D56ABE0-DDA8-488B-B119-013D7FD34523}" type="datetimeFigureOut">
              <a:rPr kumimoji="1" lang="ja-JP" altLang="en-US" smtClean="0"/>
              <a:t>2025/12/14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16D5892-416F-49C1-9715-28175B26E59A}" type="slidenum">
              <a:rPr kumimoji="1" lang="ja-JP" altLang="en-US" smtClean="0"/>
              <a:t>‹#›</a:t>
            </a:fld>
            <a:endParaRPr kumimoji="1" lang="ja-JP" altLang="en-US"/>
          </a:p>
        </p:txBody>
      </p:sp>
    </p:spTree>
    <p:extLst>
      <p:ext uri="{BB962C8B-B14F-4D97-AF65-F5344CB8AC3E}">
        <p14:creationId xmlns:p14="http://schemas.microsoft.com/office/powerpoint/2010/main" val="39578270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D56ABE0-DDA8-488B-B119-013D7FD34523}" type="datetimeFigureOut">
              <a:rPr kumimoji="1" lang="ja-JP" altLang="en-US" smtClean="0"/>
              <a:t>2025/12/14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16D5892-416F-49C1-9715-28175B26E59A}" type="slidenum">
              <a:rPr kumimoji="1" lang="ja-JP" altLang="en-US" smtClean="0"/>
              <a:t>‹#›</a:t>
            </a:fld>
            <a:endParaRPr kumimoji="1" lang="ja-JP" altLang="en-US"/>
          </a:p>
        </p:txBody>
      </p:sp>
    </p:spTree>
    <p:extLst>
      <p:ext uri="{BB962C8B-B14F-4D97-AF65-F5344CB8AC3E}">
        <p14:creationId xmlns:p14="http://schemas.microsoft.com/office/powerpoint/2010/main" val="2839222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D56ABE0-DDA8-488B-B119-013D7FD34523}" type="datetimeFigureOut">
              <a:rPr kumimoji="1" lang="ja-JP" altLang="en-US" smtClean="0"/>
              <a:t>2025/12/14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16D5892-416F-49C1-9715-28175B26E59A}" type="slidenum">
              <a:rPr kumimoji="1" lang="ja-JP" altLang="en-US" smtClean="0"/>
              <a:t>‹#›</a:t>
            </a:fld>
            <a:endParaRPr kumimoji="1" lang="ja-JP" altLang="en-US"/>
          </a:p>
        </p:txBody>
      </p:sp>
    </p:spTree>
    <p:extLst>
      <p:ext uri="{BB962C8B-B14F-4D97-AF65-F5344CB8AC3E}">
        <p14:creationId xmlns:p14="http://schemas.microsoft.com/office/powerpoint/2010/main" val="3387306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2D56ABE0-DDA8-488B-B119-013D7FD34523}" type="datetimeFigureOut">
              <a:rPr kumimoji="1" lang="ja-JP" altLang="en-US" smtClean="0"/>
              <a:t>2025/12/14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16D5892-416F-49C1-9715-28175B26E59A}" type="slidenum">
              <a:rPr kumimoji="1" lang="ja-JP" altLang="en-US" smtClean="0"/>
              <a:t>‹#›</a:t>
            </a:fld>
            <a:endParaRPr kumimoji="1" lang="ja-JP" altLang="en-US"/>
          </a:p>
        </p:txBody>
      </p:sp>
    </p:spTree>
    <p:extLst>
      <p:ext uri="{BB962C8B-B14F-4D97-AF65-F5344CB8AC3E}">
        <p14:creationId xmlns:p14="http://schemas.microsoft.com/office/powerpoint/2010/main" val="33201689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tint val="82000"/>
                  </a:schemeClr>
                </a:solidFill>
              </a:defRPr>
            </a:lvl1pPr>
            <a:lvl2pPr marL="342900" indent="0">
              <a:buNone/>
              <a:defRPr sz="1500">
                <a:solidFill>
                  <a:schemeClr val="tx1">
                    <a:tint val="82000"/>
                  </a:schemeClr>
                </a:solidFill>
              </a:defRPr>
            </a:lvl2pPr>
            <a:lvl3pPr marL="685800" indent="0">
              <a:buNone/>
              <a:defRPr sz="1350">
                <a:solidFill>
                  <a:schemeClr val="tx1">
                    <a:tint val="82000"/>
                  </a:schemeClr>
                </a:solidFill>
              </a:defRPr>
            </a:lvl3pPr>
            <a:lvl4pPr marL="1028700" indent="0">
              <a:buNone/>
              <a:defRPr sz="1200">
                <a:solidFill>
                  <a:schemeClr val="tx1">
                    <a:tint val="82000"/>
                  </a:schemeClr>
                </a:solidFill>
              </a:defRPr>
            </a:lvl4pPr>
            <a:lvl5pPr marL="1371600" indent="0">
              <a:buNone/>
              <a:defRPr sz="1200">
                <a:solidFill>
                  <a:schemeClr val="tx1">
                    <a:tint val="82000"/>
                  </a:schemeClr>
                </a:solidFill>
              </a:defRPr>
            </a:lvl5pPr>
            <a:lvl6pPr marL="1714500" indent="0">
              <a:buNone/>
              <a:defRPr sz="1200">
                <a:solidFill>
                  <a:schemeClr val="tx1">
                    <a:tint val="82000"/>
                  </a:schemeClr>
                </a:solidFill>
              </a:defRPr>
            </a:lvl6pPr>
            <a:lvl7pPr marL="2057400" indent="0">
              <a:buNone/>
              <a:defRPr sz="1200">
                <a:solidFill>
                  <a:schemeClr val="tx1">
                    <a:tint val="82000"/>
                  </a:schemeClr>
                </a:solidFill>
              </a:defRPr>
            </a:lvl7pPr>
            <a:lvl8pPr marL="2400300" indent="0">
              <a:buNone/>
              <a:defRPr sz="1200">
                <a:solidFill>
                  <a:schemeClr val="tx1">
                    <a:tint val="82000"/>
                  </a:schemeClr>
                </a:solidFill>
              </a:defRPr>
            </a:lvl8pPr>
            <a:lvl9pPr marL="2743200" indent="0">
              <a:buNone/>
              <a:defRPr sz="1200">
                <a:solidFill>
                  <a:schemeClr val="tx1">
                    <a:tint val="82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D56ABE0-DDA8-488B-B119-013D7FD34523}" type="datetimeFigureOut">
              <a:rPr kumimoji="1" lang="ja-JP" altLang="en-US" smtClean="0"/>
              <a:t>2025/12/14</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616D5892-416F-49C1-9715-28175B26E59A}" type="slidenum">
              <a:rPr kumimoji="1" lang="ja-JP" altLang="en-US" smtClean="0"/>
              <a:t>‹#›</a:t>
            </a:fld>
            <a:endParaRPr kumimoji="1" lang="ja-JP" altLang="en-US"/>
          </a:p>
        </p:txBody>
      </p:sp>
    </p:spTree>
    <p:extLst>
      <p:ext uri="{BB962C8B-B14F-4D97-AF65-F5344CB8AC3E}">
        <p14:creationId xmlns:p14="http://schemas.microsoft.com/office/powerpoint/2010/main" val="15425834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2D56ABE0-DDA8-488B-B119-013D7FD34523}" type="datetimeFigureOut">
              <a:rPr kumimoji="1" lang="ja-JP" altLang="en-US" smtClean="0"/>
              <a:t>2025/12/14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16D5892-416F-49C1-9715-28175B26E59A}" type="slidenum">
              <a:rPr kumimoji="1" lang="ja-JP" altLang="en-US" smtClean="0"/>
              <a:t>‹#›</a:t>
            </a:fld>
            <a:endParaRPr kumimoji="1" lang="ja-JP" altLang="en-US"/>
          </a:p>
        </p:txBody>
      </p:sp>
    </p:spTree>
    <p:extLst>
      <p:ext uri="{BB962C8B-B14F-4D97-AF65-F5344CB8AC3E}">
        <p14:creationId xmlns:p14="http://schemas.microsoft.com/office/powerpoint/2010/main" val="1274468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4" name="Content Placeholder 3"/>
          <p:cNvSpPr>
            <a:spLocks noGrp="1"/>
          </p:cNvSpPr>
          <p:nvPr>
            <p:ph sz="half" idx="2"/>
          </p:nvPr>
        </p:nvSpPr>
        <p:spPr>
          <a:xfrm>
            <a:off x="472381" y="3618442"/>
            <a:ext cx="2901255"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ja-JP" altLang="en-US"/>
              <a:t>マスター テキストの書式設定</a:t>
            </a:r>
          </a:p>
        </p:txBody>
      </p:sp>
      <p:sp>
        <p:nvSpPr>
          <p:cNvPr id="6" name="Content Placeholder 5"/>
          <p:cNvSpPr>
            <a:spLocks noGrp="1"/>
          </p:cNvSpPr>
          <p:nvPr>
            <p:ph sz="quarter" idx="4"/>
          </p:nvPr>
        </p:nvSpPr>
        <p:spPr>
          <a:xfrm>
            <a:off x="3471863" y="3618442"/>
            <a:ext cx="2915543" cy="532218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2D56ABE0-DDA8-488B-B119-013D7FD34523}" type="datetimeFigureOut">
              <a:rPr kumimoji="1" lang="ja-JP" altLang="en-US" smtClean="0"/>
              <a:t>2025/12/14</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616D5892-416F-49C1-9715-28175B26E59A}" type="slidenum">
              <a:rPr kumimoji="1" lang="ja-JP" altLang="en-US" smtClean="0"/>
              <a:t>‹#›</a:t>
            </a:fld>
            <a:endParaRPr kumimoji="1" lang="ja-JP" altLang="en-US"/>
          </a:p>
        </p:txBody>
      </p:sp>
    </p:spTree>
    <p:extLst>
      <p:ext uri="{BB962C8B-B14F-4D97-AF65-F5344CB8AC3E}">
        <p14:creationId xmlns:p14="http://schemas.microsoft.com/office/powerpoint/2010/main" val="16946453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2D56ABE0-DDA8-488B-B119-013D7FD34523}" type="datetimeFigureOut">
              <a:rPr kumimoji="1" lang="ja-JP" altLang="en-US" smtClean="0"/>
              <a:t>2025/12/14</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616D5892-416F-49C1-9715-28175B26E59A}" type="slidenum">
              <a:rPr kumimoji="1" lang="ja-JP" altLang="en-US" smtClean="0"/>
              <a:t>‹#›</a:t>
            </a:fld>
            <a:endParaRPr kumimoji="1" lang="ja-JP" altLang="en-US"/>
          </a:p>
        </p:txBody>
      </p:sp>
    </p:spTree>
    <p:extLst>
      <p:ext uri="{BB962C8B-B14F-4D97-AF65-F5344CB8AC3E}">
        <p14:creationId xmlns:p14="http://schemas.microsoft.com/office/powerpoint/2010/main" val="42388888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56ABE0-DDA8-488B-B119-013D7FD34523}" type="datetimeFigureOut">
              <a:rPr kumimoji="1" lang="ja-JP" altLang="en-US" smtClean="0"/>
              <a:t>2025/12/14</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616D5892-416F-49C1-9715-28175B26E59A}" type="slidenum">
              <a:rPr kumimoji="1" lang="ja-JP" altLang="en-US" smtClean="0"/>
              <a:t>‹#›</a:t>
            </a:fld>
            <a:endParaRPr kumimoji="1" lang="ja-JP" altLang="en-US"/>
          </a:p>
        </p:txBody>
      </p:sp>
    </p:spTree>
    <p:extLst>
      <p:ext uri="{BB962C8B-B14F-4D97-AF65-F5344CB8AC3E}">
        <p14:creationId xmlns:p14="http://schemas.microsoft.com/office/powerpoint/2010/main" val="39701077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D56ABE0-DDA8-488B-B119-013D7FD34523}" type="datetimeFigureOut">
              <a:rPr kumimoji="1" lang="ja-JP" altLang="en-US" smtClean="0"/>
              <a:t>2025/12/14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16D5892-416F-49C1-9715-28175B26E59A}" type="slidenum">
              <a:rPr kumimoji="1" lang="ja-JP" altLang="en-US" smtClean="0"/>
              <a:t>‹#›</a:t>
            </a:fld>
            <a:endParaRPr kumimoji="1" lang="ja-JP" altLang="en-US"/>
          </a:p>
        </p:txBody>
      </p:sp>
    </p:spTree>
    <p:extLst>
      <p:ext uri="{BB962C8B-B14F-4D97-AF65-F5344CB8AC3E}">
        <p14:creationId xmlns:p14="http://schemas.microsoft.com/office/powerpoint/2010/main" val="2976242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2D56ABE0-DDA8-488B-B119-013D7FD34523}" type="datetimeFigureOut">
              <a:rPr kumimoji="1" lang="ja-JP" altLang="en-US" smtClean="0"/>
              <a:t>2025/12/14</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616D5892-416F-49C1-9715-28175B26E59A}" type="slidenum">
              <a:rPr kumimoji="1" lang="ja-JP" altLang="en-US" smtClean="0"/>
              <a:t>‹#›</a:t>
            </a:fld>
            <a:endParaRPr kumimoji="1" lang="ja-JP" altLang="en-US"/>
          </a:p>
        </p:txBody>
      </p:sp>
    </p:spTree>
    <p:extLst>
      <p:ext uri="{BB962C8B-B14F-4D97-AF65-F5344CB8AC3E}">
        <p14:creationId xmlns:p14="http://schemas.microsoft.com/office/powerpoint/2010/main" val="2092223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82000"/>
                  </a:schemeClr>
                </a:solidFill>
              </a:defRPr>
            </a:lvl1pPr>
          </a:lstStyle>
          <a:p>
            <a:fld id="{2D56ABE0-DDA8-488B-B119-013D7FD34523}" type="datetimeFigureOut">
              <a:rPr kumimoji="1" lang="ja-JP" altLang="en-US" smtClean="0"/>
              <a:t>2025/12/14</a:t>
            </a:fld>
            <a:endParaRPr kumimoji="1" lang="ja-JP" altLang="en-US"/>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kumimoji="1" lang="ja-JP" altLang="en-US"/>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82000"/>
                  </a:schemeClr>
                </a:solidFill>
              </a:defRPr>
            </a:lvl1pPr>
          </a:lstStyle>
          <a:p>
            <a:fld id="{616D5892-416F-49C1-9715-28175B26E59A}" type="slidenum">
              <a:rPr kumimoji="1" lang="ja-JP" altLang="en-US" smtClean="0"/>
              <a:t>‹#›</a:t>
            </a:fld>
            <a:endParaRPr kumimoji="1" lang="ja-JP" altLang="en-US"/>
          </a:p>
        </p:txBody>
      </p:sp>
    </p:spTree>
    <p:extLst>
      <p:ext uri="{BB962C8B-B14F-4D97-AF65-F5344CB8AC3E}">
        <p14:creationId xmlns:p14="http://schemas.microsoft.com/office/powerpoint/2010/main" val="21135157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en-US"/>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9" Type="http://schemas.openxmlformats.org/officeDocument/2006/relationships/image" Target="../media/image47.png"/></Relationships>
</file>

<file path=ppt/slides/_rels/slide1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xml"/><Relationship Id="rId5" Type="http://schemas.openxmlformats.org/officeDocument/2006/relationships/image" Target="../media/image53.png"/><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1.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64.png"/></Relationships>
</file>

<file path=ppt/slides/_rels/slide17.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5.png"/><Relationship Id="rId1" Type="http://schemas.openxmlformats.org/officeDocument/2006/relationships/slideLayout" Target="../slideLayouts/slideLayout1.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18.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image" Target="../media/image72.png"/><Relationship Id="rId1" Type="http://schemas.openxmlformats.org/officeDocument/2006/relationships/slideLayout" Target="../slideLayouts/slideLayout1.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1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xml"/><Relationship Id="rId4" Type="http://schemas.openxmlformats.org/officeDocument/2006/relationships/image" Target="../media/image80.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2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2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1.xml"/><Relationship Id="rId5" Type="http://schemas.openxmlformats.org/officeDocument/2006/relationships/image" Target="../media/image96.png"/><Relationship Id="rId4" Type="http://schemas.openxmlformats.org/officeDocument/2006/relationships/image" Target="../media/image95.png"/></Relationships>
</file>

<file path=ppt/slides/_rels/slide24.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image" Target="../media/image97.png"/><Relationship Id="rId1" Type="http://schemas.openxmlformats.org/officeDocument/2006/relationships/slideLayout" Target="../slideLayouts/slideLayout1.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 Id="rId9" Type="http://schemas.openxmlformats.org/officeDocument/2006/relationships/image" Target="../media/image104.png"/></Relationships>
</file>

<file path=ppt/slides/_rels/slide2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1.xml"/><Relationship Id="rId5" Type="http://schemas.openxmlformats.org/officeDocument/2006/relationships/image" Target="../media/image108.png"/><Relationship Id="rId4" Type="http://schemas.openxmlformats.org/officeDocument/2006/relationships/image" Target="../media/image107.png"/></Relationships>
</file>

<file path=ppt/slides/_rels/slide2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1.xml"/><Relationship Id="rId5" Type="http://schemas.openxmlformats.org/officeDocument/2006/relationships/image" Target="../media/image112.png"/><Relationship Id="rId4" Type="http://schemas.openxmlformats.org/officeDocument/2006/relationships/image" Target="../media/image111.png"/></Relationships>
</file>

<file path=ppt/slides/_rels/slide27.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13.png"/><Relationship Id="rId1" Type="http://schemas.openxmlformats.org/officeDocument/2006/relationships/slideLayout" Target="../slideLayouts/slideLayout1.xml"/><Relationship Id="rId5" Type="http://schemas.openxmlformats.org/officeDocument/2006/relationships/image" Target="../media/image116.png"/><Relationship Id="rId4" Type="http://schemas.openxmlformats.org/officeDocument/2006/relationships/image" Target="../media/image115.png"/></Relationships>
</file>

<file path=ppt/slides/_rels/slide28.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s>
</file>

<file path=ppt/slides/_rels/slide29.xml.rels><?xml version="1.0" encoding="UTF-8" standalone="yes"?>
<Relationships xmlns="http://schemas.openxmlformats.org/package/2006/relationships"><Relationship Id="rId8" Type="http://schemas.openxmlformats.org/officeDocument/2006/relationships/image" Target="../media/image128.png"/><Relationship Id="rId3" Type="http://schemas.openxmlformats.org/officeDocument/2006/relationships/image" Target="../media/image123.png"/><Relationship Id="rId7" Type="http://schemas.openxmlformats.org/officeDocument/2006/relationships/image" Target="../media/image127.png"/><Relationship Id="rId2" Type="http://schemas.openxmlformats.org/officeDocument/2006/relationships/image" Target="../media/image122.png"/><Relationship Id="rId1" Type="http://schemas.openxmlformats.org/officeDocument/2006/relationships/slideLayout" Target="../slideLayouts/slideLayout1.xml"/><Relationship Id="rId6" Type="http://schemas.openxmlformats.org/officeDocument/2006/relationships/image" Target="../media/image126.png"/><Relationship Id="rId5" Type="http://schemas.openxmlformats.org/officeDocument/2006/relationships/image" Target="../media/image125.png"/><Relationship Id="rId10" Type="http://schemas.openxmlformats.org/officeDocument/2006/relationships/image" Target="../media/image130.png"/><Relationship Id="rId4" Type="http://schemas.openxmlformats.org/officeDocument/2006/relationships/image" Target="../media/image124.png"/><Relationship Id="rId9" Type="http://schemas.openxmlformats.org/officeDocument/2006/relationships/image" Target="../media/image129.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23.png"/><Relationship Id="rId7" Type="http://schemas.openxmlformats.org/officeDocument/2006/relationships/image" Target="../media/image134.png"/><Relationship Id="rId2" Type="http://schemas.openxmlformats.org/officeDocument/2006/relationships/image" Target="../media/image122.png"/><Relationship Id="rId1" Type="http://schemas.openxmlformats.org/officeDocument/2006/relationships/slideLayout" Target="../slideLayouts/slideLayout1.xml"/><Relationship Id="rId6" Type="http://schemas.openxmlformats.org/officeDocument/2006/relationships/image" Target="../media/image133.png"/><Relationship Id="rId11" Type="http://schemas.openxmlformats.org/officeDocument/2006/relationships/image" Target="../media/image138.png"/><Relationship Id="rId5" Type="http://schemas.openxmlformats.org/officeDocument/2006/relationships/image" Target="../media/image132.png"/><Relationship Id="rId10" Type="http://schemas.openxmlformats.org/officeDocument/2006/relationships/image" Target="../media/image137.png"/><Relationship Id="rId4" Type="http://schemas.openxmlformats.org/officeDocument/2006/relationships/image" Target="../media/image131.png"/><Relationship Id="rId9" Type="http://schemas.openxmlformats.org/officeDocument/2006/relationships/image" Target="../media/image136.png"/></Relationships>
</file>

<file path=ppt/slides/_rels/slide31.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23.png"/><Relationship Id="rId7" Type="http://schemas.openxmlformats.org/officeDocument/2006/relationships/image" Target="../media/image134.png"/><Relationship Id="rId2" Type="http://schemas.openxmlformats.org/officeDocument/2006/relationships/image" Target="../media/image122.png"/><Relationship Id="rId1" Type="http://schemas.openxmlformats.org/officeDocument/2006/relationships/slideLayout" Target="../slideLayouts/slideLayout1.xml"/><Relationship Id="rId6" Type="http://schemas.openxmlformats.org/officeDocument/2006/relationships/image" Target="../media/image133.png"/><Relationship Id="rId11" Type="http://schemas.openxmlformats.org/officeDocument/2006/relationships/image" Target="../media/image141.png"/><Relationship Id="rId5" Type="http://schemas.openxmlformats.org/officeDocument/2006/relationships/image" Target="../media/image132.png"/><Relationship Id="rId10" Type="http://schemas.openxmlformats.org/officeDocument/2006/relationships/image" Target="../media/image140.png"/><Relationship Id="rId4" Type="http://schemas.openxmlformats.org/officeDocument/2006/relationships/image" Target="../media/image131.png"/><Relationship Id="rId9" Type="http://schemas.openxmlformats.org/officeDocument/2006/relationships/image" Target="../media/image139.png"/></Relationships>
</file>

<file path=ppt/slides/_rels/slide32.xml.rels><?xml version="1.0" encoding="UTF-8" standalone="yes"?>
<Relationships xmlns="http://schemas.openxmlformats.org/package/2006/relationships"><Relationship Id="rId8" Type="http://schemas.openxmlformats.org/officeDocument/2006/relationships/image" Target="../media/image148.png"/><Relationship Id="rId3" Type="http://schemas.openxmlformats.org/officeDocument/2006/relationships/image" Target="../media/image143.png"/><Relationship Id="rId7" Type="http://schemas.openxmlformats.org/officeDocument/2006/relationships/image" Target="../media/image147.png"/><Relationship Id="rId2" Type="http://schemas.openxmlformats.org/officeDocument/2006/relationships/image" Target="../media/image142.png"/><Relationship Id="rId1" Type="http://schemas.openxmlformats.org/officeDocument/2006/relationships/slideLayout" Target="../slideLayouts/slideLayout1.xml"/><Relationship Id="rId6" Type="http://schemas.openxmlformats.org/officeDocument/2006/relationships/image" Target="../media/image146.png"/><Relationship Id="rId5" Type="http://schemas.openxmlformats.org/officeDocument/2006/relationships/image" Target="../media/image145.png"/><Relationship Id="rId10" Type="http://schemas.openxmlformats.org/officeDocument/2006/relationships/image" Target="../media/image150.png"/><Relationship Id="rId4" Type="http://schemas.openxmlformats.org/officeDocument/2006/relationships/image" Target="../media/image144.png"/><Relationship Id="rId9" Type="http://schemas.openxmlformats.org/officeDocument/2006/relationships/image" Target="../media/image149.png"/></Relationships>
</file>

<file path=ppt/slides/_rels/slide33.xml.rels><?xml version="1.0" encoding="UTF-8" standalone="yes"?>
<Relationships xmlns="http://schemas.openxmlformats.org/package/2006/relationships"><Relationship Id="rId8" Type="http://schemas.openxmlformats.org/officeDocument/2006/relationships/image" Target="../media/image151.png"/><Relationship Id="rId3" Type="http://schemas.openxmlformats.org/officeDocument/2006/relationships/image" Target="../media/image143.png"/><Relationship Id="rId7" Type="http://schemas.openxmlformats.org/officeDocument/2006/relationships/image" Target="../media/image148.png"/><Relationship Id="rId2" Type="http://schemas.openxmlformats.org/officeDocument/2006/relationships/image" Target="../media/image142.png"/><Relationship Id="rId1" Type="http://schemas.openxmlformats.org/officeDocument/2006/relationships/slideLayout" Target="../slideLayouts/slideLayout1.xml"/><Relationship Id="rId6" Type="http://schemas.openxmlformats.org/officeDocument/2006/relationships/image" Target="../media/image147.png"/><Relationship Id="rId5" Type="http://schemas.openxmlformats.org/officeDocument/2006/relationships/image" Target="../media/image146.png"/><Relationship Id="rId10" Type="http://schemas.openxmlformats.org/officeDocument/2006/relationships/image" Target="../media/image153.png"/><Relationship Id="rId4" Type="http://schemas.openxmlformats.org/officeDocument/2006/relationships/image" Target="../media/image144.png"/><Relationship Id="rId9" Type="http://schemas.openxmlformats.org/officeDocument/2006/relationships/image" Target="../media/image152.png"/></Relationships>
</file>

<file path=ppt/slides/_rels/slide34.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54.png"/><Relationship Id="rId1" Type="http://schemas.openxmlformats.org/officeDocument/2006/relationships/slideLayout" Target="../slideLayouts/slideLayout1.xml"/><Relationship Id="rId6" Type="http://schemas.openxmlformats.org/officeDocument/2006/relationships/image" Target="../media/image155.png"/><Relationship Id="rId5" Type="http://schemas.openxmlformats.org/officeDocument/2006/relationships/image" Target="../media/image148.png"/><Relationship Id="rId4" Type="http://schemas.openxmlformats.org/officeDocument/2006/relationships/image" Target="../media/image147.png"/></Relationships>
</file>

<file path=ppt/slides/_rels/slide35.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1.xml"/><Relationship Id="rId6" Type="http://schemas.openxmlformats.org/officeDocument/2006/relationships/image" Target="../media/image160.png"/><Relationship Id="rId5" Type="http://schemas.openxmlformats.org/officeDocument/2006/relationships/image" Target="../media/image159.png"/><Relationship Id="rId4" Type="http://schemas.openxmlformats.org/officeDocument/2006/relationships/image" Target="../media/image158.png"/></Relationships>
</file>

<file path=ppt/slides/_rels/slide36.xml.rels><?xml version="1.0" encoding="UTF-8" standalone="yes"?>
<Relationships xmlns="http://schemas.openxmlformats.org/package/2006/relationships"><Relationship Id="rId3" Type="http://schemas.openxmlformats.org/officeDocument/2006/relationships/image" Target="../media/image162.png"/><Relationship Id="rId7" Type="http://schemas.openxmlformats.org/officeDocument/2006/relationships/image" Target="../media/image166.png"/><Relationship Id="rId2" Type="http://schemas.openxmlformats.org/officeDocument/2006/relationships/image" Target="../media/image161.png"/><Relationship Id="rId1" Type="http://schemas.openxmlformats.org/officeDocument/2006/relationships/slideLayout" Target="../slideLayouts/slideLayout1.xml"/><Relationship Id="rId6" Type="http://schemas.openxmlformats.org/officeDocument/2006/relationships/image" Target="../media/image165.png"/><Relationship Id="rId5" Type="http://schemas.openxmlformats.org/officeDocument/2006/relationships/image" Target="../media/image164.png"/><Relationship Id="rId4" Type="http://schemas.openxmlformats.org/officeDocument/2006/relationships/image" Target="../media/image163.png"/></Relationships>
</file>

<file path=ppt/slides/_rels/slide37.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png"/><Relationship Id="rId1" Type="http://schemas.openxmlformats.org/officeDocument/2006/relationships/slideLayout" Target="../slideLayouts/slideLayout1.xml"/><Relationship Id="rId6" Type="http://schemas.openxmlformats.org/officeDocument/2006/relationships/image" Target="../media/image171.png"/><Relationship Id="rId5" Type="http://schemas.openxmlformats.org/officeDocument/2006/relationships/image" Target="../media/image170.png"/><Relationship Id="rId4" Type="http://schemas.openxmlformats.org/officeDocument/2006/relationships/image" Target="../media/image169.png"/></Relationships>
</file>

<file path=ppt/slides/_rels/slide38.xml.rels><?xml version="1.0" encoding="UTF-8" standalone="yes"?>
<Relationships xmlns="http://schemas.openxmlformats.org/package/2006/relationships"><Relationship Id="rId8" Type="http://schemas.openxmlformats.org/officeDocument/2006/relationships/image" Target="../media/image178.png"/><Relationship Id="rId3" Type="http://schemas.openxmlformats.org/officeDocument/2006/relationships/image" Target="../media/image173.png"/><Relationship Id="rId7" Type="http://schemas.openxmlformats.org/officeDocument/2006/relationships/image" Target="../media/image177.png"/><Relationship Id="rId2" Type="http://schemas.openxmlformats.org/officeDocument/2006/relationships/image" Target="../media/image172.png"/><Relationship Id="rId1" Type="http://schemas.openxmlformats.org/officeDocument/2006/relationships/slideLayout" Target="../slideLayouts/slideLayout1.xml"/><Relationship Id="rId6" Type="http://schemas.openxmlformats.org/officeDocument/2006/relationships/image" Target="../media/image176.png"/><Relationship Id="rId5" Type="http://schemas.openxmlformats.org/officeDocument/2006/relationships/image" Target="../media/image175.png"/><Relationship Id="rId10" Type="http://schemas.openxmlformats.org/officeDocument/2006/relationships/image" Target="../media/image180.png"/><Relationship Id="rId4" Type="http://schemas.openxmlformats.org/officeDocument/2006/relationships/image" Target="../media/image174.png"/><Relationship Id="rId9" Type="http://schemas.openxmlformats.org/officeDocument/2006/relationships/image" Target="../media/image17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04EC48AB-FAE1-1359-48CC-C4F028CBA2D0}"/>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8" name="テキスト ボックス 7">
            <a:extLst>
              <a:ext uri="{FF2B5EF4-FFF2-40B4-BE49-F238E27FC236}">
                <a16:creationId xmlns:a16="http://schemas.microsoft.com/office/drawing/2014/main" id="{615DF1A6-2103-CC53-C07E-6EF282578F4F}"/>
              </a:ext>
            </a:extLst>
          </p:cNvPr>
          <p:cNvSpPr txBox="1"/>
          <p:nvPr/>
        </p:nvSpPr>
        <p:spPr>
          <a:xfrm>
            <a:off x="116632" y="745300"/>
            <a:ext cx="6741368" cy="1601336"/>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a:t>
            </a:r>
            <a:r>
              <a:rPr lang="en-US" altLang="ja-JP" sz="1401" dirty="0" err="1">
                <a:solidFill>
                  <a:srgbClr val="FFC000"/>
                </a:solidFill>
                <a:latin typeface="UD デジタル 教科書体 NK-B" panose="02020700000000000000" pitchFamily="18" charset="-128"/>
                <a:ea typeface="UD デジタル 教科書体 NK-B" panose="02020700000000000000" pitchFamily="18" charset="-128"/>
              </a:rPr>
              <a:t>DesignSpark</a:t>
            </a:r>
            <a:r>
              <a:rPr lang="en-US" altLang="ja-JP" sz="1401" dirty="0">
                <a:solidFill>
                  <a:srgbClr val="FFC000"/>
                </a:solidFill>
                <a:latin typeface="UD デジタル 教科書体 NK-B" panose="02020700000000000000" pitchFamily="18" charset="-128"/>
                <a:ea typeface="UD デジタル 教科書体 NK-B" panose="02020700000000000000" pitchFamily="18" charset="-128"/>
              </a:rPr>
              <a:t> Mechanical</a:t>
            </a:r>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本稿では、デザインスパーク</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(DSM)</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を利用して、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簡単なモデリング操作をの習得を目指します。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必要となる操作を、演習を通して段階的に習得します。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まずは、説明パートを読み、次に演習課題を実演出来るまで繰り返します。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演習課題をこなすことが出来たら、次の説明へ進むという形で自習します。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2" name="テキスト ボックス 1">
            <a:extLst>
              <a:ext uri="{FF2B5EF4-FFF2-40B4-BE49-F238E27FC236}">
                <a16:creationId xmlns:a16="http://schemas.microsoft.com/office/drawing/2014/main" id="{AA031FC1-2125-29F4-E726-211290A13B76}"/>
              </a:ext>
            </a:extLst>
          </p:cNvPr>
          <p:cNvSpPr txBox="1"/>
          <p:nvPr/>
        </p:nvSpPr>
        <p:spPr>
          <a:xfrm>
            <a:off x="116632" y="2486162"/>
            <a:ext cx="6741368" cy="1170192"/>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～始める前に～</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3D</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データの編集は、掛ける時間と労力がとにかく多いです。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特に大容量のデータを取り扱う時は、下手すると取り返しのつかない事態に陥ります。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そのため、まめなバックアップを心がけます。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作業を始める前に、まずは複製コピー。</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B5D7F5F5-19FF-8BDB-F58D-B43797591355}"/>
              </a:ext>
            </a:extLst>
          </p:cNvPr>
          <p:cNvSpPr txBox="1"/>
          <p:nvPr/>
        </p:nvSpPr>
        <p:spPr>
          <a:xfrm>
            <a:off x="116632" y="3857762"/>
            <a:ext cx="6741368" cy="2032479"/>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～取り返しのつかない、取り返し操作～</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CAD</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オペレーションでの「戻る操作」</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(ex: ctrl + z)</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は、ファイル操作に及びます。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つまり、何か</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CAD</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データを、読み込み時間</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10</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分掛けてファイルオープンしたとします。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読み込み直後に「戻る」を実行すると、データの読み込み前の状態に戻ります。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それを取り戻すために「繰り返し」</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(ex: ctrl + y)</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を実行すると、再度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読み込み時間</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10</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分掛けてファイルオープンが実行されます。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この様に、</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CAD</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以外の世界の同じ操作と、異なる挙動が多くあります。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慣れるまでは、意識して違いを理解するようにするのが好いです。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「戻り過ぎ」に注意すべし。</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4" name="テキスト ボックス 3">
            <a:extLst>
              <a:ext uri="{FF2B5EF4-FFF2-40B4-BE49-F238E27FC236}">
                <a16:creationId xmlns:a16="http://schemas.microsoft.com/office/drawing/2014/main" id="{00DD9CC3-90CA-3AA1-9F8E-451A2CC7762B}"/>
              </a:ext>
            </a:extLst>
          </p:cNvPr>
          <p:cNvSpPr txBox="1"/>
          <p:nvPr/>
        </p:nvSpPr>
        <p:spPr>
          <a:xfrm>
            <a:off x="116632" y="6321152"/>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・始める前の諸注意</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28294782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E1A9849F-204B-98CD-0178-31D462AEC25D}"/>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302624B2-05BF-5B2E-9B6B-29F089B02EE5}"/>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8" name="テキスト ボックス 7">
            <a:extLst>
              <a:ext uri="{FF2B5EF4-FFF2-40B4-BE49-F238E27FC236}">
                <a16:creationId xmlns:a16="http://schemas.microsoft.com/office/drawing/2014/main" id="{4CAF9FCE-6722-4E8F-DD7A-421F103DBBE0}"/>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～スケッチ：作成～</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スケッチとは、</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2D</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図形を作成する方法です。</a:t>
            </a:r>
            <a:endParaRPr lang="en-US" altLang="ja-JP" sz="1401" dirty="0">
              <a:solidFill>
                <a:srgbClr val="FFCCFF"/>
              </a:solidFill>
              <a:latin typeface="UD デジタル 教科書体 NK-R" panose="02020400000000000000" pitchFamily="18" charset="-128"/>
              <a:ea typeface="UD デジタル 教科書体 NK-R" panose="02020400000000000000" pitchFamily="18" charset="-128"/>
            </a:endParaRPr>
          </a:p>
        </p:txBody>
      </p:sp>
      <p:sp>
        <p:nvSpPr>
          <p:cNvPr id="4" name="テキスト ボックス 3">
            <a:extLst>
              <a:ext uri="{FF2B5EF4-FFF2-40B4-BE49-F238E27FC236}">
                <a16:creationId xmlns:a16="http://schemas.microsoft.com/office/drawing/2014/main" id="{91E54946-013E-2676-E507-3274CCDC28DB}"/>
              </a:ext>
            </a:extLst>
          </p:cNvPr>
          <p:cNvSpPr txBox="1"/>
          <p:nvPr/>
        </p:nvSpPr>
        <p:spPr>
          <a:xfrm>
            <a:off x="116632" y="6675626"/>
            <a:ext cx="6741368" cy="307777"/>
          </a:xfrm>
          <a:prstGeom prst="rect">
            <a:avLst/>
          </a:prstGeom>
          <a:noFill/>
        </p:spPr>
        <p:txBody>
          <a:bodyPr wrap="square">
            <a:spAutoFit/>
          </a:bodyPr>
          <a:lstStyle/>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次項に続く</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F0462BEF-3FE7-33E9-0EBF-DE002F1317FE}"/>
              </a:ext>
            </a:extLst>
          </p:cNvPr>
          <p:cNvSpPr txBox="1"/>
          <p:nvPr/>
        </p:nvSpPr>
        <p:spPr>
          <a:xfrm>
            <a:off x="116632" y="2395954"/>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取り掛かりとして習得したいスケッチツールをピックアップして紹介します。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図形を作成するための基本ツールです。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5" name="図 4" descr="テキスト&#10;&#10;AI 生成コンテンツは誤りを含む可能性があります。">
            <a:extLst>
              <a:ext uri="{FF2B5EF4-FFF2-40B4-BE49-F238E27FC236}">
                <a16:creationId xmlns:a16="http://schemas.microsoft.com/office/drawing/2014/main" id="{BC5E1231-A2D2-2013-4B88-438B4F0EDD03}"/>
              </a:ext>
            </a:extLst>
          </p:cNvPr>
          <p:cNvPicPr>
            <a:picLocks noChangeAspect="1"/>
          </p:cNvPicPr>
          <p:nvPr/>
        </p:nvPicPr>
        <p:blipFill>
          <a:blip r:embed="rId2">
            <a:extLst>
              <a:ext uri="{28A0092B-C50C-407E-A947-70E740481C1C}">
                <a14:useLocalDpi xmlns:a14="http://schemas.microsoft.com/office/drawing/2010/main" val="0"/>
              </a:ext>
            </a:extLst>
          </a:blip>
          <a:srcRect r="42749"/>
          <a:stretch>
            <a:fillRect/>
          </a:stretch>
        </p:blipFill>
        <p:spPr>
          <a:xfrm>
            <a:off x="116632" y="1266153"/>
            <a:ext cx="2484276" cy="1080000"/>
          </a:xfrm>
          <a:prstGeom prst="rect">
            <a:avLst/>
          </a:prstGeom>
        </p:spPr>
      </p:pic>
      <p:sp>
        <p:nvSpPr>
          <p:cNvPr id="10" name="正方形/長方形 9">
            <a:extLst>
              <a:ext uri="{FF2B5EF4-FFF2-40B4-BE49-F238E27FC236}">
                <a16:creationId xmlns:a16="http://schemas.microsoft.com/office/drawing/2014/main" id="{C0152E8B-8955-87BE-8D12-2F562A07ECBE}"/>
              </a:ext>
            </a:extLst>
          </p:cNvPr>
          <p:cNvSpPr/>
          <p:nvPr/>
        </p:nvSpPr>
        <p:spPr>
          <a:xfrm>
            <a:off x="1290845" y="1471508"/>
            <a:ext cx="995430" cy="474174"/>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grpSp>
        <p:nvGrpSpPr>
          <p:cNvPr id="43" name="グループ化 42">
            <a:extLst>
              <a:ext uri="{FF2B5EF4-FFF2-40B4-BE49-F238E27FC236}">
                <a16:creationId xmlns:a16="http://schemas.microsoft.com/office/drawing/2014/main" id="{367BAC72-B907-DA61-20F2-5BF79F544799}"/>
              </a:ext>
            </a:extLst>
          </p:cNvPr>
          <p:cNvGrpSpPr/>
          <p:nvPr/>
        </p:nvGrpSpPr>
        <p:grpSpPr>
          <a:xfrm>
            <a:off x="116632" y="2904407"/>
            <a:ext cx="4112850" cy="3573121"/>
            <a:chOff x="116632" y="2904407"/>
            <a:chExt cx="4112850" cy="3573121"/>
          </a:xfrm>
        </p:grpSpPr>
        <p:pic>
          <p:nvPicPr>
            <p:cNvPr id="3" name="図 2" descr="テキスト&#10;&#10;AI 生成コンテンツは誤りを含む可能性があります。">
              <a:extLst>
                <a:ext uri="{FF2B5EF4-FFF2-40B4-BE49-F238E27FC236}">
                  <a16:creationId xmlns:a16="http://schemas.microsoft.com/office/drawing/2014/main" id="{AE84E29B-4AEC-0045-5A81-6FC7373F10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40" y="2904407"/>
              <a:ext cx="4107542" cy="540000"/>
            </a:xfrm>
            <a:prstGeom prst="rect">
              <a:avLst/>
            </a:prstGeom>
          </p:spPr>
        </p:pic>
        <p:pic>
          <p:nvPicPr>
            <p:cNvPr id="18" name="図 17" descr="テキスト&#10;&#10;AI 生成コンテンツは誤りを含む可能性があります。">
              <a:extLst>
                <a:ext uri="{FF2B5EF4-FFF2-40B4-BE49-F238E27FC236}">
                  <a16:creationId xmlns:a16="http://schemas.microsoft.com/office/drawing/2014/main" id="{D7AE2722-B09B-873E-9492-6AAB75DBE5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940" y="3490085"/>
              <a:ext cx="4107542" cy="546497"/>
            </a:xfrm>
            <a:prstGeom prst="rect">
              <a:avLst/>
            </a:prstGeom>
          </p:spPr>
        </p:pic>
        <p:pic>
          <p:nvPicPr>
            <p:cNvPr id="30" name="図 29" descr="テキスト&#10;&#10;AI 生成コンテンツは誤りを含む可能性があります。">
              <a:extLst>
                <a:ext uri="{FF2B5EF4-FFF2-40B4-BE49-F238E27FC236}">
                  <a16:creationId xmlns:a16="http://schemas.microsoft.com/office/drawing/2014/main" id="{1FAC93A1-F6D1-CC57-EFCA-8F0001F9B3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1284" y="4082260"/>
              <a:ext cx="4098198" cy="546426"/>
            </a:xfrm>
            <a:prstGeom prst="rect">
              <a:avLst/>
            </a:prstGeom>
          </p:spPr>
        </p:pic>
        <p:pic>
          <p:nvPicPr>
            <p:cNvPr id="32" name="図 31" descr="テキスト&#10;&#10;AI 生成コンテンツは誤りを含む可能性があります。">
              <a:extLst>
                <a:ext uri="{FF2B5EF4-FFF2-40B4-BE49-F238E27FC236}">
                  <a16:creationId xmlns:a16="http://schemas.microsoft.com/office/drawing/2014/main" id="{C7364F07-8873-5226-11B4-03282048769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1940" y="4674364"/>
              <a:ext cx="4107542" cy="548852"/>
            </a:xfrm>
            <a:prstGeom prst="rect">
              <a:avLst/>
            </a:prstGeom>
          </p:spPr>
        </p:pic>
        <p:pic>
          <p:nvPicPr>
            <p:cNvPr id="34" name="図 33" descr="ダイアグラム が含まれている画像&#10;&#10;AI 生成コンテンツは誤りを含む可能性があります。">
              <a:extLst>
                <a:ext uri="{FF2B5EF4-FFF2-40B4-BE49-F238E27FC236}">
                  <a16:creationId xmlns:a16="http://schemas.microsoft.com/office/drawing/2014/main" id="{AC516F04-6687-D80C-8DED-44320B26183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1285" y="5268894"/>
              <a:ext cx="4098197" cy="551681"/>
            </a:xfrm>
            <a:prstGeom prst="rect">
              <a:avLst/>
            </a:prstGeom>
          </p:spPr>
        </p:pic>
        <p:pic>
          <p:nvPicPr>
            <p:cNvPr id="36" name="図 35" descr="テキスト, 手紙&#10;&#10;AI 生成コンテンツは誤りを含む可能性があります。">
              <a:extLst>
                <a:ext uri="{FF2B5EF4-FFF2-40B4-BE49-F238E27FC236}">
                  <a16:creationId xmlns:a16="http://schemas.microsoft.com/office/drawing/2014/main" id="{DCB8AAB0-74F6-99D1-8D86-6A954B15B26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6632" y="5866252"/>
              <a:ext cx="3431293" cy="611276"/>
            </a:xfrm>
            <a:prstGeom prst="rect">
              <a:avLst/>
            </a:prstGeom>
          </p:spPr>
        </p:pic>
      </p:grpSp>
    </p:spTree>
    <p:extLst>
      <p:ext uri="{BB962C8B-B14F-4D97-AF65-F5344CB8AC3E}">
        <p14:creationId xmlns:p14="http://schemas.microsoft.com/office/powerpoint/2010/main" val="25994184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06A91B98-C937-452A-2873-0397DFD02C92}"/>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B838DCAA-0F84-928F-002D-F41EAAA13CD6}"/>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8" name="テキスト ボックス 7">
            <a:extLst>
              <a:ext uri="{FF2B5EF4-FFF2-40B4-BE49-F238E27FC236}">
                <a16:creationId xmlns:a16="http://schemas.microsoft.com/office/drawing/2014/main" id="{DDCF491A-4C53-5910-3560-3B9C8C1AFC99}"/>
              </a:ext>
            </a:extLst>
          </p:cNvPr>
          <p:cNvSpPr txBox="1"/>
          <p:nvPr/>
        </p:nvSpPr>
        <p:spPr>
          <a:xfrm>
            <a:off x="116632" y="745300"/>
            <a:ext cx="6741368" cy="954620"/>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基本図形をスケッチする</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正方形を作成します。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まず、矩形ツールを起動してください。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オプションウィンドウから「中心から矩形を定義」を有効にします。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4" name="テキスト ボックス 3">
            <a:extLst>
              <a:ext uri="{FF2B5EF4-FFF2-40B4-BE49-F238E27FC236}">
                <a16:creationId xmlns:a16="http://schemas.microsoft.com/office/drawing/2014/main" id="{A090CD4F-93C9-1624-4DD9-3736CB9A6AF0}"/>
              </a:ext>
            </a:extLst>
          </p:cNvPr>
          <p:cNvSpPr txBox="1"/>
          <p:nvPr/>
        </p:nvSpPr>
        <p:spPr>
          <a:xfrm>
            <a:off x="116632" y="7887120"/>
            <a:ext cx="6741368" cy="738664"/>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・図形をスケッチするための基本ツール</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・ツールオプションの設定</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pic>
        <p:nvPicPr>
          <p:cNvPr id="38" name="図 37" descr="グラフィカル ユーザー インターフェイス&#10;&#10;AI 生成コンテンツは誤りを含む可能性があります。">
            <a:extLst>
              <a:ext uri="{FF2B5EF4-FFF2-40B4-BE49-F238E27FC236}">
                <a16:creationId xmlns:a16="http://schemas.microsoft.com/office/drawing/2014/main" id="{1A95AEAD-5522-18BA-73CB-28D0ACCE82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2" y="1699920"/>
            <a:ext cx="1997688" cy="1080000"/>
          </a:xfrm>
          <a:prstGeom prst="rect">
            <a:avLst/>
          </a:prstGeom>
        </p:spPr>
      </p:pic>
      <p:pic>
        <p:nvPicPr>
          <p:cNvPr id="45" name="図 44" descr="テキスト, 手紙&#10;&#10;AI 生成コンテンツは誤りを含む可能性があります。">
            <a:extLst>
              <a:ext uri="{FF2B5EF4-FFF2-40B4-BE49-F238E27FC236}">
                <a16:creationId xmlns:a16="http://schemas.microsoft.com/office/drawing/2014/main" id="{B321456F-0B81-10F7-6CF3-6B49A78DE7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872" y="1699920"/>
            <a:ext cx="1919277" cy="1080000"/>
          </a:xfrm>
          <a:prstGeom prst="rect">
            <a:avLst/>
          </a:prstGeom>
        </p:spPr>
      </p:pic>
      <p:sp>
        <p:nvSpPr>
          <p:cNvPr id="46" name="テキスト ボックス 45">
            <a:extLst>
              <a:ext uri="{FF2B5EF4-FFF2-40B4-BE49-F238E27FC236}">
                <a16:creationId xmlns:a16="http://schemas.microsoft.com/office/drawing/2014/main" id="{F849EAE6-2491-0754-AC45-CA5132352DB5}"/>
              </a:ext>
            </a:extLst>
          </p:cNvPr>
          <p:cNvSpPr txBox="1"/>
          <p:nvPr/>
        </p:nvSpPr>
        <p:spPr>
          <a:xfrm>
            <a:off x="116632" y="2926525"/>
            <a:ext cx="6741368" cy="739048"/>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次に、ワールド原点をクリックして基準点とし、一辺の長さを任意に入力します。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入力出来たら、</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tab</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キーでダイアログを移動して残りの辺の長さを入力します。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最後に、</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esc</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キーを実行して作図を終了します。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48" name="図 47" descr="グラフ&#10;&#10;AI 生成コンテンツは誤りを含む可能性があります。">
            <a:extLst>
              <a:ext uri="{FF2B5EF4-FFF2-40B4-BE49-F238E27FC236}">
                <a16:creationId xmlns:a16="http://schemas.microsoft.com/office/drawing/2014/main" id="{CACAD2DA-AC36-52DD-6FBA-910BA2ABC9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02101" y="3716794"/>
            <a:ext cx="3933895" cy="3600000"/>
          </a:xfrm>
          <a:prstGeom prst="rect">
            <a:avLst/>
          </a:prstGeom>
        </p:spPr>
      </p:pic>
      <p:pic>
        <p:nvPicPr>
          <p:cNvPr id="50" name="図 49" descr="グラフ, 折れ線グラフ&#10;&#10;AI 生成コンテンツは誤りを含む可能性があります。">
            <a:extLst>
              <a:ext uri="{FF2B5EF4-FFF2-40B4-BE49-F238E27FC236}">
                <a16:creationId xmlns:a16="http://schemas.microsoft.com/office/drawing/2014/main" id="{14D39341-FBAE-F222-F761-2E45A78E89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2387" y="3716794"/>
            <a:ext cx="1267002" cy="1124107"/>
          </a:xfrm>
          <a:prstGeom prst="rect">
            <a:avLst/>
          </a:prstGeom>
        </p:spPr>
      </p:pic>
      <p:sp>
        <p:nvSpPr>
          <p:cNvPr id="51" name="テキスト ボックス 50">
            <a:extLst>
              <a:ext uri="{FF2B5EF4-FFF2-40B4-BE49-F238E27FC236}">
                <a16:creationId xmlns:a16="http://schemas.microsoft.com/office/drawing/2014/main" id="{306E1140-0389-4BC1-5DC4-7B0B40135091}"/>
              </a:ext>
            </a:extLst>
          </p:cNvPr>
          <p:cNvSpPr txBox="1"/>
          <p:nvPr/>
        </p:nvSpPr>
        <p:spPr>
          <a:xfrm>
            <a:off x="428851" y="4914130"/>
            <a:ext cx="1373250" cy="307905"/>
          </a:xfrm>
          <a:prstGeom prst="rect">
            <a:avLst/>
          </a:prstGeom>
          <a:noFill/>
        </p:spPr>
        <p:txBody>
          <a:bodyPr wrap="square">
            <a:spAutoFit/>
          </a:bodyPr>
          <a:lstStyle/>
          <a:p>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↑ワールド原点</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cxnSp>
        <p:nvCxnSpPr>
          <p:cNvPr id="54" name="直線矢印コネクタ 53">
            <a:extLst>
              <a:ext uri="{FF2B5EF4-FFF2-40B4-BE49-F238E27FC236}">
                <a16:creationId xmlns:a16="http://schemas.microsoft.com/office/drawing/2014/main" id="{AF5BF3C2-5EA4-E5EA-0FCA-6A73103C2703}"/>
              </a:ext>
            </a:extLst>
          </p:cNvPr>
          <p:cNvCxnSpPr/>
          <p:nvPr/>
        </p:nvCxnSpPr>
        <p:spPr>
          <a:xfrm>
            <a:off x="2459402" y="5601072"/>
            <a:ext cx="1309646" cy="1188132"/>
          </a:xfrm>
          <a:prstGeom prst="straightConnector1">
            <a:avLst/>
          </a:prstGeom>
          <a:ln>
            <a:solidFill>
              <a:srgbClr val="00B0F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2" name="テキスト ボックス 51">
            <a:extLst>
              <a:ext uri="{FF2B5EF4-FFF2-40B4-BE49-F238E27FC236}">
                <a16:creationId xmlns:a16="http://schemas.microsoft.com/office/drawing/2014/main" id="{2FBF146D-512C-6A74-7D54-BA187E60C7BF}"/>
              </a:ext>
            </a:extLst>
          </p:cNvPr>
          <p:cNvSpPr txBox="1"/>
          <p:nvPr/>
        </p:nvSpPr>
        <p:spPr>
          <a:xfrm>
            <a:off x="2459402" y="6041185"/>
            <a:ext cx="1717697" cy="307905"/>
          </a:xfrm>
          <a:prstGeom prst="rect">
            <a:avLst/>
          </a:prstGeom>
          <a:solidFill>
            <a:schemeClr val="bg1"/>
          </a:solidFill>
        </p:spPr>
        <p:txBody>
          <a:bodyPr wrap="square">
            <a:spAutoFit/>
          </a:bodyPr>
          <a:lstStyle/>
          <a:p>
            <a:r>
              <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rPr>
              <a:t>Tab</a:t>
            </a: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キーで切り替え</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55" name="テキスト ボックス 54">
            <a:extLst>
              <a:ext uri="{FF2B5EF4-FFF2-40B4-BE49-F238E27FC236}">
                <a16:creationId xmlns:a16="http://schemas.microsoft.com/office/drawing/2014/main" id="{82C86614-AEDB-5431-9707-DDDCDC5484C4}"/>
              </a:ext>
            </a:extLst>
          </p:cNvPr>
          <p:cNvSpPr txBox="1"/>
          <p:nvPr/>
        </p:nvSpPr>
        <p:spPr>
          <a:xfrm>
            <a:off x="116632" y="7393750"/>
            <a:ext cx="6741368" cy="307905"/>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正方形が作図出来たら、他のツールの使用感を確認してください。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17540609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2218826B-DD71-5312-4CE0-674266110C35}"/>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684BDFCC-3199-37EB-F4E8-4F02D2EF02EC}"/>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8" name="テキスト ボックス 7">
            <a:extLst>
              <a:ext uri="{FF2B5EF4-FFF2-40B4-BE49-F238E27FC236}">
                <a16:creationId xmlns:a16="http://schemas.microsoft.com/office/drawing/2014/main" id="{F2E00644-DCE0-942A-EB2C-3887A95C2208}"/>
              </a:ext>
            </a:extLst>
          </p:cNvPr>
          <p:cNvSpPr txBox="1"/>
          <p:nvPr/>
        </p:nvSpPr>
        <p:spPr>
          <a:xfrm>
            <a:off x="116632" y="745300"/>
            <a:ext cx="6741368" cy="739048"/>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～スケッチ：編集～</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スケッチした図形を編集する方法です。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取り掛かりとして習得したいスケッチ編集ツールをピックアップして紹介します。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11" name="図 10" descr="グラフ&#10;&#10;AI 生成コンテンツは誤りを含む可能性があります。">
            <a:extLst>
              <a:ext uri="{FF2B5EF4-FFF2-40B4-BE49-F238E27FC236}">
                <a16:creationId xmlns:a16="http://schemas.microsoft.com/office/drawing/2014/main" id="{523FA96D-885C-E151-D8A1-1E0EA23A90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3" y="1484348"/>
            <a:ext cx="3954197" cy="540000"/>
          </a:xfrm>
          <a:prstGeom prst="rect">
            <a:avLst/>
          </a:prstGeom>
        </p:spPr>
      </p:pic>
      <p:pic>
        <p:nvPicPr>
          <p:cNvPr id="13" name="図 12" descr="テキスト&#10;&#10;AI 生成コンテンツは誤りを含む可能性があります。">
            <a:extLst>
              <a:ext uri="{FF2B5EF4-FFF2-40B4-BE49-F238E27FC236}">
                <a16:creationId xmlns:a16="http://schemas.microsoft.com/office/drawing/2014/main" id="{A28DCC0B-2F64-6CB5-3AAA-E21917A8CE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403" y="2101184"/>
            <a:ext cx="3951427" cy="540000"/>
          </a:xfrm>
          <a:prstGeom prst="rect">
            <a:avLst/>
          </a:prstGeom>
        </p:spPr>
      </p:pic>
      <p:pic>
        <p:nvPicPr>
          <p:cNvPr id="15" name="図 14" descr="テキスト&#10;&#10;AI 生成コンテンツは誤りを含む可能性があります。">
            <a:extLst>
              <a:ext uri="{FF2B5EF4-FFF2-40B4-BE49-F238E27FC236}">
                <a16:creationId xmlns:a16="http://schemas.microsoft.com/office/drawing/2014/main" id="{94637C63-D806-FB0E-F7A8-3E86252440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632" y="2718020"/>
            <a:ext cx="4012585" cy="720000"/>
          </a:xfrm>
          <a:prstGeom prst="rect">
            <a:avLst/>
          </a:prstGeom>
        </p:spPr>
      </p:pic>
      <p:pic>
        <p:nvPicPr>
          <p:cNvPr id="20" name="図 19" descr="テキスト&#10;&#10;AI 生成コンテンツは誤りを含む可能性があります。">
            <a:extLst>
              <a:ext uri="{FF2B5EF4-FFF2-40B4-BE49-F238E27FC236}">
                <a16:creationId xmlns:a16="http://schemas.microsoft.com/office/drawing/2014/main" id="{8B0F12E7-385E-B67B-2CA2-E4A8FBAA3D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632" y="4131692"/>
            <a:ext cx="2524477" cy="714475"/>
          </a:xfrm>
          <a:prstGeom prst="rect">
            <a:avLst/>
          </a:prstGeom>
        </p:spPr>
      </p:pic>
      <p:sp>
        <p:nvSpPr>
          <p:cNvPr id="21" name="テキスト ボックス 20">
            <a:extLst>
              <a:ext uri="{FF2B5EF4-FFF2-40B4-BE49-F238E27FC236}">
                <a16:creationId xmlns:a16="http://schemas.microsoft.com/office/drawing/2014/main" id="{D2246665-76D4-127E-C8AD-002DD7AB4CEC}"/>
              </a:ext>
            </a:extLst>
          </p:cNvPr>
          <p:cNvSpPr txBox="1"/>
          <p:nvPr/>
        </p:nvSpPr>
        <p:spPr>
          <a:xfrm>
            <a:off x="58316" y="4999675"/>
            <a:ext cx="6741368" cy="1170192"/>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フィレット</a:t>
            </a:r>
            <a:r>
              <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rPr>
              <a:t>/</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面取り</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フィレット</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丸角</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面取りを作成します。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まず、適当な多角形を作成してください。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フィレット作成ツールを起動したら、角を形成している</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2</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つの辺を順番にクリックして、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適当な大きさのフィレットを作成してください。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23" name="図 22" descr="テキスト&#10;&#10;AI 生成コンテンツは誤りを含む可能性があります。">
            <a:extLst>
              <a:ext uri="{FF2B5EF4-FFF2-40B4-BE49-F238E27FC236}">
                <a16:creationId xmlns:a16="http://schemas.microsoft.com/office/drawing/2014/main" id="{4C413E07-2F3A-056F-2F51-CC7A2AA1E7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8159" y="3519616"/>
            <a:ext cx="4001058" cy="523948"/>
          </a:xfrm>
          <a:prstGeom prst="rect">
            <a:avLst/>
          </a:prstGeom>
        </p:spPr>
      </p:pic>
      <p:pic>
        <p:nvPicPr>
          <p:cNvPr id="25" name="図 24" descr="障子 が含まれている画像&#10;&#10;AI 生成コンテンツは誤りを含む可能性があります。">
            <a:extLst>
              <a:ext uri="{FF2B5EF4-FFF2-40B4-BE49-F238E27FC236}">
                <a16:creationId xmlns:a16="http://schemas.microsoft.com/office/drawing/2014/main" id="{B837C343-8438-5887-7494-DB06077471D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8159" y="6156511"/>
            <a:ext cx="1209600" cy="1080000"/>
          </a:xfrm>
          <a:prstGeom prst="rect">
            <a:avLst/>
          </a:prstGeom>
        </p:spPr>
      </p:pic>
      <p:sp>
        <p:nvSpPr>
          <p:cNvPr id="26" name="テキスト ボックス 25">
            <a:extLst>
              <a:ext uri="{FF2B5EF4-FFF2-40B4-BE49-F238E27FC236}">
                <a16:creationId xmlns:a16="http://schemas.microsoft.com/office/drawing/2014/main" id="{BD55CA51-11CB-85F8-AB5A-741CF9BCD4FF}"/>
              </a:ext>
            </a:extLst>
          </p:cNvPr>
          <p:cNvSpPr txBox="1"/>
          <p:nvPr/>
        </p:nvSpPr>
        <p:spPr>
          <a:xfrm>
            <a:off x="58316" y="7308535"/>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次に、ツールオプションから「面取りモード」を有効にしてください。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フィレット作成時と同様の操作で、適当な大きさの面取りとしてください。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28" name="図 27"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FA943FAA-6971-9CD8-55BE-A086B4C9C19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00808" y="6166813"/>
            <a:ext cx="2217987" cy="1080000"/>
          </a:xfrm>
          <a:prstGeom prst="rect">
            <a:avLst/>
          </a:prstGeom>
        </p:spPr>
      </p:pic>
      <p:pic>
        <p:nvPicPr>
          <p:cNvPr id="31" name="図 30" descr="障子, 時計 が含まれている画像&#10;&#10;AI 生成コンテンツは誤りを含む可能性があります。">
            <a:extLst>
              <a:ext uri="{FF2B5EF4-FFF2-40B4-BE49-F238E27FC236}">
                <a16:creationId xmlns:a16="http://schemas.microsoft.com/office/drawing/2014/main" id="{6CB6A2C2-A3C9-1CCE-42CE-618C89763E4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6632" y="7881652"/>
            <a:ext cx="1198286" cy="1080000"/>
          </a:xfrm>
          <a:prstGeom prst="rect">
            <a:avLst/>
          </a:prstGeom>
        </p:spPr>
      </p:pic>
      <p:sp>
        <p:nvSpPr>
          <p:cNvPr id="37" name="テキスト ボックス 36">
            <a:extLst>
              <a:ext uri="{FF2B5EF4-FFF2-40B4-BE49-F238E27FC236}">
                <a16:creationId xmlns:a16="http://schemas.microsoft.com/office/drawing/2014/main" id="{677C0CC3-7680-BEA8-3938-B4715F98F4E9}"/>
              </a:ext>
            </a:extLst>
          </p:cNvPr>
          <p:cNvSpPr txBox="1"/>
          <p:nvPr/>
        </p:nvSpPr>
        <p:spPr>
          <a:xfrm>
            <a:off x="116632" y="9046060"/>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・フィレット</a:t>
            </a:r>
            <a:r>
              <a:rPr lang="en-US" altLang="ja-JP" sz="1400" dirty="0">
                <a:solidFill>
                  <a:srgbClr val="FFFF00"/>
                </a:solidFill>
                <a:latin typeface="UD デジタル 教科書体 NK-R" panose="02020400000000000000" pitchFamily="18" charset="-128"/>
                <a:ea typeface="UD デジタル 教科書体 NK-R" panose="02020400000000000000" pitchFamily="18" charset="-128"/>
              </a:rPr>
              <a:t>/</a:t>
            </a:r>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面取りの作成</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11128625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FC7098D5-D934-18F6-847D-7CD51111EE90}"/>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A9D55DBF-3234-39FA-06A8-3FEEE491CBA0}"/>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8" name="テキスト ボックス 7">
            <a:extLst>
              <a:ext uri="{FF2B5EF4-FFF2-40B4-BE49-F238E27FC236}">
                <a16:creationId xmlns:a16="http://schemas.microsoft.com/office/drawing/2014/main" id="{E3CE5AA2-821C-3D6C-B766-6D24EB204DFD}"/>
              </a:ext>
            </a:extLst>
          </p:cNvPr>
          <p:cNvSpPr txBox="1"/>
          <p:nvPr/>
        </p:nvSpPr>
        <p:spPr>
          <a:xfrm>
            <a:off x="116632" y="745300"/>
            <a:ext cx="6741368" cy="1601336"/>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演習：線の</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オフセット</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線をオフセットします。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まず、適当な図形を作成してください。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オフセットカーブツールを起動したら、オプションウィンドウから</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「双方向オフセット」を有効にします。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任意の線を選択します。</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複数選択は、</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ctrl</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キーを入力しながら追加する線をクリックする</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オフセット幅を任意に入力して、</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enter</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キーで実行します。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37" name="テキスト ボックス 36">
            <a:extLst>
              <a:ext uri="{FF2B5EF4-FFF2-40B4-BE49-F238E27FC236}">
                <a16:creationId xmlns:a16="http://schemas.microsoft.com/office/drawing/2014/main" id="{A5590EF1-1E8B-3C9E-833D-3A1A64D9DDC3}"/>
              </a:ext>
            </a:extLst>
          </p:cNvPr>
          <p:cNvSpPr txBox="1"/>
          <p:nvPr/>
        </p:nvSpPr>
        <p:spPr>
          <a:xfrm>
            <a:off x="116631" y="6213140"/>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・線のオフセット</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pic>
        <p:nvPicPr>
          <p:cNvPr id="3" name="図 2" descr="グラフィカル ユーザー インターフェイス, アプリケーション&#10;&#10;AI 生成コンテンツは誤りを含む可能性があります。">
            <a:extLst>
              <a:ext uri="{FF2B5EF4-FFF2-40B4-BE49-F238E27FC236}">
                <a16:creationId xmlns:a16="http://schemas.microsoft.com/office/drawing/2014/main" id="{F7B378B2-7E77-299B-3F6C-9E7328A795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159" y="2345196"/>
            <a:ext cx="1601053" cy="1080000"/>
          </a:xfrm>
          <a:prstGeom prst="rect">
            <a:avLst/>
          </a:prstGeom>
        </p:spPr>
      </p:pic>
      <p:sp>
        <p:nvSpPr>
          <p:cNvPr id="4" name="テキスト ボックス 3">
            <a:extLst>
              <a:ext uri="{FF2B5EF4-FFF2-40B4-BE49-F238E27FC236}">
                <a16:creationId xmlns:a16="http://schemas.microsoft.com/office/drawing/2014/main" id="{5BD6668A-A0E7-F69D-6EAE-6E08BC9051A1}"/>
              </a:ext>
            </a:extLst>
          </p:cNvPr>
          <p:cNvSpPr txBox="1"/>
          <p:nvPr/>
        </p:nvSpPr>
        <p:spPr>
          <a:xfrm>
            <a:off x="116632" y="3571534"/>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任意の線を選択します。</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複数選択は、</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ctrl</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キーを入力しながら追加する線をクリックする</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オフセット幅を任意に入力して、</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enter</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キーで実行します。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7" name="図 6" descr="スカッシュ, テキスト, スポーツゲーム が含まれている画像&#10;&#10;AI 生成コンテンツは誤りを含む可能性があります。">
            <a:extLst>
              <a:ext uri="{FF2B5EF4-FFF2-40B4-BE49-F238E27FC236}">
                <a16:creationId xmlns:a16="http://schemas.microsoft.com/office/drawing/2014/main" id="{4B89DBB8-3DB7-0CCD-FA2F-94ECCEBA5C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159" y="4125092"/>
            <a:ext cx="1996176" cy="1800000"/>
          </a:xfrm>
          <a:prstGeom prst="rect">
            <a:avLst/>
          </a:prstGeom>
        </p:spPr>
      </p:pic>
    </p:spTree>
    <p:extLst>
      <p:ext uri="{BB962C8B-B14F-4D97-AF65-F5344CB8AC3E}">
        <p14:creationId xmlns:p14="http://schemas.microsoft.com/office/powerpoint/2010/main" val="1603753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F7D91E47-D6B0-63C2-9A81-BE6E5CFB19F7}"/>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F2D3B15D-015F-0976-ECC9-BE5FC9EF585F}"/>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8" name="テキスト ボックス 7">
            <a:extLst>
              <a:ext uri="{FF2B5EF4-FFF2-40B4-BE49-F238E27FC236}">
                <a16:creationId xmlns:a16="http://schemas.microsoft.com/office/drawing/2014/main" id="{F95E7929-4DAD-75A7-1860-95D0D793C028}"/>
              </a:ext>
            </a:extLst>
          </p:cNvPr>
          <p:cNvSpPr txBox="1"/>
          <p:nvPr/>
        </p:nvSpPr>
        <p:spPr>
          <a:xfrm>
            <a:off x="116632" y="745300"/>
            <a:ext cx="6741368" cy="2032479"/>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演習：コーナーの作成</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交差した線を角とする編集をします。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まず、交差する適当な線を作成してください。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コーナー作成ツールを起動します。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交差する線の片方をクリックして選択します。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次に、残り一方の線をマウスでポインティングすると、</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削除される線分が異なる色でハイライトされます。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任意の角が作成されるように、線の選択順やポインティング位置を調整したら、</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最後にクリックして実行します。</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操作を中止は</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esc</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キーを実行</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p>
        </p:txBody>
      </p:sp>
      <p:sp>
        <p:nvSpPr>
          <p:cNvPr id="37" name="テキスト ボックス 36">
            <a:extLst>
              <a:ext uri="{FF2B5EF4-FFF2-40B4-BE49-F238E27FC236}">
                <a16:creationId xmlns:a16="http://schemas.microsoft.com/office/drawing/2014/main" id="{96C1D7F8-C2D4-C416-656A-89433B8B33F0}"/>
              </a:ext>
            </a:extLst>
          </p:cNvPr>
          <p:cNvSpPr txBox="1"/>
          <p:nvPr/>
        </p:nvSpPr>
        <p:spPr>
          <a:xfrm>
            <a:off x="116631" y="7993071"/>
            <a:ext cx="6741368" cy="738664"/>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・線の交点を角にする</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・線のトリム</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pic>
        <p:nvPicPr>
          <p:cNvPr id="5" name="図 4" descr="グラフ, 折れ線グラフ&#10;&#10;AI 生成コンテンツは誤りを含む可能性があります。">
            <a:extLst>
              <a:ext uri="{FF2B5EF4-FFF2-40B4-BE49-F238E27FC236}">
                <a16:creationId xmlns:a16="http://schemas.microsoft.com/office/drawing/2014/main" id="{A4126110-ED9E-65FC-370E-38A794B259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1" y="2792860"/>
            <a:ext cx="2130830" cy="1800000"/>
          </a:xfrm>
          <a:prstGeom prst="rect">
            <a:avLst/>
          </a:prstGeom>
        </p:spPr>
      </p:pic>
      <p:pic>
        <p:nvPicPr>
          <p:cNvPr id="10" name="図 9" descr="グラフ, 折れ線グラフ&#10;&#10;AI 生成コンテンツは誤りを含む可能性があります。">
            <a:extLst>
              <a:ext uri="{FF2B5EF4-FFF2-40B4-BE49-F238E27FC236}">
                <a16:creationId xmlns:a16="http://schemas.microsoft.com/office/drawing/2014/main" id="{437C3B28-6385-FECB-3ACE-3E6E454817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2956" y="2792860"/>
            <a:ext cx="1680235" cy="1800000"/>
          </a:xfrm>
          <a:prstGeom prst="rect">
            <a:avLst/>
          </a:prstGeom>
        </p:spPr>
      </p:pic>
      <p:sp>
        <p:nvSpPr>
          <p:cNvPr id="11" name="矢印: 右 10">
            <a:extLst>
              <a:ext uri="{FF2B5EF4-FFF2-40B4-BE49-F238E27FC236}">
                <a16:creationId xmlns:a16="http://schemas.microsoft.com/office/drawing/2014/main" id="{ACE22534-FE3D-ADC6-017D-310CBB8679D8}"/>
              </a:ext>
            </a:extLst>
          </p:cNvPr>
          <p:cNvSpPr/>
          <p:nvPr/>
        </p:nvSpPr>
        <p:spPr>
          <a:xfrm>
            <a:off x="2429315" y="3489327"/>
            <a:ext cx="421787" cy="407065"/>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FD94143C-3237-8A21-3D55-9586553BA212}"/>
              </a:ext>
            </a:extLst>
          </p:cNvPr>
          <p:cNvSpPr txBox="1"/>
          <p:nvPr/>
        </p:nvSpPr>
        <p:spPr>
          <a:xfrm>
            <a:off x="116632" y="4834700"/>
            <a:ext cx="6741368" cy="954620"/>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演習：線のトリム</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線をトリミングします。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まず、交差する適当な線を作成してください。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次に、トリム</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消去</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したい線分をクリックしてください。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14" name="図 13" descr="グラフ, 折れ線グラフ&#10;&#10;AI 生成コンテンツは誤りを含む可能性があります。">
            <a:extLst>
              <a:ext uri="{FF2B5EF4-FFF2-40B4-BE49-F238E27FC236}">
                <a16:creationId xmlns:a16="http://schemas.microsoft.com/office/drawing/2014/main" id="{463EE279-3B11-A22C-617F-B98C22E2B2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631" y="5827628"/>
            <a:ext cx="2387904" cy="1800000"/>
          </a:xfrm>
          <a:prstGeom prst="rect">
            <a:avLst/>
          </a:prstGeom>
        </p:spPr>
      </p:pic>
      <p:sp>
        <p:nvSpPr>
          <p:cNvPr id="15" name="矢印: 右 14">
            <a:extLst>
              <a:ext uri="{FF2B5EF4-FFF2-40B4-BE49-F238E27FC236}">
                <a16:creationId xmlns:a16="http://schemas.microsoft.com/office/drawing/2014/main" id="{7732F0BB-E85A-B35D-F0AC-42103C7CCD1E}"/>
              </a:ext>
            </a:extLst>
          </p:cNvPr>
          <p:cNvSpPr/>
          <p:nvPr/>
        </p:nvSpPr>
        <p:spPr>
          <a:xfrm>
            <a:off x="2641932" y="6524095"/>
            <a:ext cx="421787" cy="407065"/>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descr="グラフ, 折れ線グラフ&#10;&#10;AI 生成コンテンツは誤りを含む可能性があります。">
            <a:extLst>
              <a:ext uri="{FF2B5EF4-FFF2-40B4-BE49-F238E27FC236}">
                <a16:creationId xmlns:a16="http://schemas.microsoft.com/office/drawing/2014/main" id="{84787964-5AB2-67B8-E87C-ECCFBA78E6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01116" y="5827628"/>
            <a:ext cx="2294391" cy="1800000"/>
          </a:xfrm>
          <a:prstGeom prst="rect">
            <a:avLst/>
          </a:prstGeom>
        </p:spPr>
      </p:pic>
    </p:spTree>
    <p:extLst>
      <p:ext uri="{BB962C8B-B14F-4D97-AF65-F5344CB8AC3E}">
        <p14:creationId xmlns:p14="http://schemas.microsoft.com/office/powerpoint/2010/main" val="2346514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A5DBE18F-87AD-2AE3-260E-EA6F850E2599}"/>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9E7F6C58-17B9-F075-9C7D-2054AE20D825}"/>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8" name="テキスト ボックス 7">
            <a:extLst>
              <a:ext uri="{FF2B5EF4-FFF2-40B4-BE49-F238E27FC236}">
                <a16:creationId xmlns:a16="http://schemas.microsoft.com/office/drawing/2014/main" id="{B203654F-CDEA-26FE-4D4E-9C5BADBA4DB5}"/>
              </a:ext>
            </a:extLst>
          </p:cNvPr>
          <p:cNvSpPr txBox="1"/>
          <p:nvPr/>
        </p:nvSpPr>
        <p:spPr>
          <a:xfrm>
            <a:off x="116632" y="745300"/>
            <a:ext cx="6741368" cy="1385764"/>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演習：線を線で分割</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交差した線の一方を、もう一方の線で分割します。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まず、交差する適当な線を作成してください。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カー分を分割ツールを起動します。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交差する線の片方をクリックして選択します。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次に、残り一方の線をクリックして線を分割します。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37" name="テキスト ボックス 36">
            <a:extLst>
              <a:ext uri="{FF2B5EF4-FFF2-40B4-BE49-F238E27FC236}">
                <a16:creationId xmlns:a16="http://schemas.microsoft.com/office/drawing/2014/main" id="{B0CB85F1-1EAE-12A4-CFF5-A384E4EF42FC}"/>
              </a:ext>
            </a:extLst>
          </p:cNvPr>
          <p:cNvSpPr txBox="1"/>
          <p:nvPr/>
        </p:nvSpPr>
        <p:spPr>
          <a:xfrm>
            <a:off x="116631" y="6748260"/>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・線を線で分割する</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11" name="矢印: 右 10">
            <a:extLst>
              <a:ext uri="{FF2B5EF4-FFF2-40B4-BE49-F238E27FC236}">
                <a16:creationId xmlns:a16="http://schemas.microsoft.com/office/drawing/2014/main" id="{98479645-8A8C-608E-94BD-B5A8BF83B4EF}"/>
              </a:ext>
            </a:extLst>
          </p:cNvPr>
          <p:cNvSpPr/>
          <p:nvPr/>
        </p:nvSpPr>
        <p:spPr>
          <a:xfrm rot="5400000">
            <a:off x="3658440" y="4118439"/>
            <a:ext cx="421787" cy="407065"/>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矢印: 右 14">
            <a:extLst>
              <a:ext uri="{FF2B5EF4-FFF2-40B4-BE49-F238E27FC236}">
                <a16:creationId xmlns:a16="http://schemas.microsoft.com/office/drawing/2014/main" id="{7247A56E-8579-8AC6-DCAD-B09E7A10FE93}"/>
              </a:ext>
            </a:extLst>
          </p:cNvPr>
          <p:cNvSpPr/>
          <p:nvPr/>
        </p:nvSpPr>
        <p:spPr>
          <a:xfrm>
            <a:off x="2132856" y="2824455"/>
            <a:ext cx="421787" cy="407065"/>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descr="グラフ, 折れ線グラフ&#10;&#10;AI 生成コンテンツは誤りを含む可能性があります。">
            <a:extLst>
              <a:ext uri="{FF2B5EF4-FFF2-40B4-BE49-F238E27FC236}">
                <a16:creationId xmlns:a16="http://schemas.microsoft.com/office/drawing/2014/main" id="{DCBCB7BC-17D8-E51E-05BA-E93134AA1A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563" y="2131064"/>
            <a:ext cx="1813767" cy="1800000"/>
          </a:xfrm>
          <a:prstGeom prst="rect">
            <a:avLst/>
          </a:prstGeom>
        </p:spPr>
      </p:pic>
      <p:pic>
        <p:nvPicPr>
          <p:cNvPr id="7" name="図 6" descr="グラフ, 折れ線グラフ&#10;&#10;AI 生成コンテンツは誤りを含む可能性があります。">
            <a:extLst>
              <a:ext uri="{FF2B5EF4-FFF2-40B4-BE49-F238E27FC236}">
                <a16:creationId xmlns:a16="http://schemas.microsoft.com/office/drawing/2014/main" id="{420DE190-1B07-881D-189D-61E5562E2B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6149" y="2131064"/>
            <a:ext cx="2246371" cy="1800000"/>
          </a:xfrm>
          <a:prstGeom prst="rect">
            <a:avLst/>
          </a:prstGeom>
        </p:spPr>
      </p:pic>
      <p:pic>
        <p:nvPicPr>
          <p:cNvPr id="13" name="図 12" descr="グラフ, 折れ線グラフ&#10;&#10;AI 生成コンテンツは誤りを含む可能性があります。">
            <a:extLst>
              <a:ext uri="{FF2B5EF4-FFF2-40B4-BE49-F238E27FC236}">
                <a16:creationId xmlns:a16="http://schemas.microsoft.com/office/drawing/2014/main" id="{9F592294-0FD5-2213-6EA6-EEA2A2B941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7292" y="4701272"/>
            <a:ext cx="2450909" cy="1800000"/>
          </a:xfrm>
          <a:prstGeom prst="rect">
            <a:avLst/>
          </a:prstGeom>
        </p:spPr>
      </p:pic>
    </p:spTree>
    <p:extLst>
      <p:ext uri="{BB962C8B-B14F-4D97-AF65-F5344CB8AC3E}">
        <p14:creationId xmlns:p14="http://schemas.microsoft.com/office/powerpoint/2010/main" val="23466089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1A8F7EFC-F941-3C08-53A4-D39389F8A265}"/>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3DE05294-56C9-C0A8-1B8F-4AAB4BBC80A6}"/>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84C2FC73-694E-4451-F0C6-9BA7A0A48FA3}"/>
              </a:ext>
            </a:extLst>
          </p:cNvPr>
          <p:cNvSpPr txBox="1"/>
          <p:nvPr/>
        </p:nvSpPr>
        <p:spPr>
          <a:xfrm>
            <a:off x="116631" y="9239011"/>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・スケッチモードにおける選択ツールの挙動</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pic>
        <p:nvPicPr>
          <p:cNvPr id="4" name="図 3" descr="グラフィカル ユーザー インターフェイス, アプリケーション&#10;&#10;AI 生成コンテンツは誤りを含む可能性があります。">
            <a:extLst>
              <a:ext uri="{FF2B5EF4-FFF2-40B4-BE49-F238E27FC236}">
                <a16:creationId xmlns:a16="http://schemas.microsoft.com/office/drawing/2014/main" id="{AEAE0D78-C246-DB52-E7AA-9EAE9987C4C9}"/>
              </a:ext>
            </a:extLst>
          </p:cNvPr>
          <p:cNvPicPr>
            <a:picLocks noChangeAspect="1"/>
          </p:cNvPicPr>
          <p:nvPr/>
        </p:nvPicPr>
        <p:blipFill>
          <a:blip r:embed="rId2">
            <a:extLst>
              <a:ext uri="{28A0092B-C50C-407E-A947-70E740481C1C}">
                <a14:useLocalDpi xmlns:a14="http://schemas.microsoft.com/office/drawing/2010/main" val="0"/>
              </a:ext>
            </a:extLst>
          </a:blip>
          <a:srcRect r="42095" b="35400"/>
          <a:stretch>
            <a:fillRect/>
          </a:stretch>
        </p:blipFill>
        <p:spPr>
          <a:xfrm>
            <a:off x="116631" y="1663026"/>
            <a:ext cx="4012797" cy="1080000"/>
          </a:xfrm>
          <a:prstGeom prst="rect">
            <a:avLst/>
          </a:prstGeom>
        </p:spPr>
      </p:pic>
      <p:sp>
        <p:nvSpPr>
          <p:cNvPr id="5" name="テキスト ボックス 4">
            <a:extLst>
              <a:ext uri="{FF2B5EF4-FFF2-40B4-BE49-F238E27FC236}">
                <a16:creationId xmlns:a16="http://schemas.microsoft.com/office/drawing/2014/main" id="{2A6DE4BA-6D1E-643F-C14A-597AED92DE08}"/>
              </a:ext>
            </a:extLst>
          </p:cNvPr>
          <p:cNvSpPr txBox="1"/>
          <p:nvPr/>
        </p:nvSpPr>
        <p:spPr>
          <a:xfrm>
            <a:off x="116632" y="745300"/>
            <a:ext cx="6741368" cy="954620"/>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～選択～</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デザインスパークでは、エンティティを選択するための操作が複数あります。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シングルクリック、ダブルクリック、トリプルクリックと、それぞれ使い分けされます。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また、実行中のモードにより、各操作での選択内容が異なります。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9" name="正方形/長方形 8">
            <a:extLst>
              <a:ext uri="{FF2B5EF4-FFF2-40B4-BE49-F238E27FC236}">
                <a16:creationId xmlns:a16="http://schemas.microsoft.com/office/drawing/2014/main" id="{235B542D-2C19-8468-F559-1C89B739C55F}"/>
              </a:ext>
            </a:extLst>
          </p:cNvPr>
          <p:cNvSpPr/>
          <p:nvPr/>
        </p:nvSpPr>
        <p:spPr>
          <a:xfrm>
            <a:off x="476672" y="1800790"/>
            <a:ext cx="3456384" cy="883958"/>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sp>
        <p:nvSpPr>
          <p:cNvPr id="10" name="正方形/長方形 9">
            <a:extLst>
              <a:ext uri="{FF2B5EF4-FFF2-40B4-BE49-F238E27FC236}">
                <a16:creationId xmlns:a16="http://schemas.microsoft.com/office/drawing/2014/main" id="{749EAD0E-B7DE-DD3D-79C9-B993E0514703}"/>
              </a:ext>
            </a:extLst>
          </p:cNvPr>
          <p:cNvSpPr/>
          <p:nvPr/>
        </p:nvSpPr>
        <p:spPr>
          <a:xfrm>
            <a:off x="3573016" y="2008475"/>
            <a:ext cx="268823" cy="543557"/>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pic>
        <p:nvPicPr>
          <p:cNvPr id="14" name="図 13" descr="テキスト&#10;&#10;AI 生成コンテンツは誤りを含む可能性があります。">
            <a:extLst>
              <a:ext uri="{FF2B5EF4-FFF2-40B4-BE49-F238E27FC236}">
                <a16:creationId xmlns:a16="http://schemas.microsoft.com/office/drawing/2014/main" id="{EF528E4C-9AE6-D6D1-2430-460DDC3D3C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31" y="2785618"/>
            <a:ext cx="6562025" cy="1080000"/>
          </a:xfrm>
          <a:prstGeom prst="rect">
            <a:avLst/>
          </a:prstGeom>
        </p:spPr>
      </p:pic>
      <p:pic>
        <p:nvPicPr>
          <p:cNvPr id="17" name="図 16">
            <a:extLst>
              <a:ext uri="{FF2B5EF4-FFF2-40B4-BE49-F238E27FC236}">
                <a16:creationId xmlns:a16="http://schemas.microsoft.com/office/drawing/2014/main" id="{12D6C648-EF40-09DB-CEB9-7CFCBAF8E2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169179"/>
            <a:ext cx="6858000" cy="235744"/>
          </a:xfrm>
          <a:prstGeom prst="rect">
            <a:avLst/>
          </a:prstGeom>
        </p:spPr>
      </p:pic>
      <p:pic>
        <p:nvPicPr>
          <p:cNvPr id="19" name="図 18">
            <a:extLst>
              <a:ext uri="{FF2B5EF4-FFF2-40B4-BE49-F238E27FC236}">
                <a16:creationId xmlns:a16="http://schemas.microsoft.com/office/drawing/2014/main" id="{7A2D6DEF-8414-D811-08D0-79489D268D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2" y="4730488"/>
            <a:ext cx="5004933" cy="237600"/>
          </a:xfrm>
          <a:prstGeom prst="rect">
            <a:avLst/>
          </a:prstGeom>
        </p:spPr>
      </p:pic>
      <p:sp>
        <p:nvSpPr>
          <p:cNvPr id="21" name="テキスト ボックス 20">
            <a:extLst>
              <a:ext uri="{FF2B5EF4-FFF2-40B4-BE49-F238E27FC236}">
                <a16:creationId xmlns:a16="http://schemas.microsoft.com/office/drawing/2014/main" id="{57AAF968-2907-6467-2795-3234A0920F34}"/>
              </a:ext>
            </a:extLst>
          </p:cNvPr>
          <p:cNvSpPr txBox="1"/>
          <p:nvPr/>
        </p:nvSpPr>
        <p:spPr>
          <a:xfrm>
            <a:off x="116630" y="3888484"/>
            <a:ext cx="2268253" cy="307905"/>
          </a:xfrm>
          <a:prstGeom prst="rect">
            <a:avLst/>
          </a:prstGeom>
          <a:noFill/>
        </p:spPr>
        <p:txBody>
          <a:bodyPr wrap="square">
            <a:spAutoFit/>
          </a:bodyPr>
          <a:lstStyle/>
          <a:p>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↓スッケッチモードの時</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22" name="テキスト ボックス 21">
            <a:extLst>
              <a:ext uri="{FF2B5EF4-FFF2-40B4-BE49-F238E27FC236}">
                <a16:creationId xmlns:a16="http://schemas.microsoft.com/office/drawing/2014/main" id="{6489221A-72B6-0A8D-BF80-F7E044BFC33C}"/>
              </a:ext>
            </a:extLst>
          </p:cNvPr>
          <p:cNvSpPr txBox="1"/>
          <p:nvPr/>
        </p:nvSpPr>
        <p:spPr>
          <a:xfrm>
            <a:off x="116631" y="4420041"/>
            <a:ext cx="1707114" cy="307905"/>
          </a:xfrm>
          <a:prstGeom prst="rect">
            <a:avLst/>
          </a:prstGeom>
          <a:noFill/>
        </p:spPr>
        <p:txBody>
          <a:bodyPr wrap="square">
            <a:spAutoFit/>
          </a:bodyPr>
          <a:lstStyle/>
          <a:p>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a:t>
            </a:r>
            <a:r>
              <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rPr>
              <a:t>3D</a:t>
            </a: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モードの時</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23" name="テキスト ボックス 22">
            <a:extLst>
              <a:ext uri="{FF2B5EF4-FFF2-40B4-BE49-F238E27FC236}">
                <a16:creationId xmlns:a16="http://schemas.microsoft.com/office/drawing/2014/main" id="{C9B0859C-F2C4-9AC1-C6D2-AD564452B4CA}"/>
              </a:ext>
            </a:extLst>
          </p:cNvPr>
          <p:cNvSpPr txBox="1"/>
          <p:nvPr/>
        </p:nvSpPr>
        <p:spPr>
          <a:xfrm>
            <a:off x="116632" y="5058834"/>
            <a:ext cx="6741368" cy="1170192"/>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演習：選択ツール</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まず、適当な矩形を作成します。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各エンティティから任意のものを選び、シングルクリックで選択状態にします。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選択出来たら、今度は異なるエンティティをシングルクリックして、そのままドラッグします。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挙動をある程度理解するまで、これを繰り返してください。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25" name="図 24" descr="ダイアグラム&#10;&#10;AI 生成コンテンツは誤りを含む可能性があります。">
            <a:extLst>
              <a:ext uri="{FF2B5EF4-FFF2-40B4-BE49-F238E27FC236}">
                <a16:creationId xmlns:a16="http://schemas.microsoft.com/office/drawing/2014/main" id="{1B331801-43B0-CB89-41A6-59812F7891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3899" y="6266391"/>
            <a:ext cx="1252577" cy="1080000"/>
          </a:xfrm>
          <a:prstGeom prst="rect">
            <a:avLst/>
          </a:prstGeom>
        </p:spPr>
      </p:pic>
      <p:pic>
        <p:nvPicPr>
          <p:cNvPr id="27" name="図 26" descr="グラフ&#10;&#10;AI 生成コンテンツは誤りを含む可能性があります。">
            <a:extLst>
              <a:ext uri="{FF2B5EF4-FFF2-40B4-BE49-F238E27FC236}">
                <a16:creationId xmlns:a16="http://schemas.microsoft.com/office/drawing/2014/main" id="{7D0677DE-3EA9-9E81-54B9-C83D7FE2C7A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11497" y="6266391"/>
            <a:ext cx="1830342" cy="1080000"/>
          </a:xfrm>
          <a:prstGeom prst="rect">
            <a:avLst/>
          </a:prstGeom>
        </p:spPr>
      </p:pic>
      <p:sp>
        <p:nvSpPr>
          <p:cNvPr id="28" name="テキスト ボックス 27">
            <a:extLst>
              <a:ext uri="{FF2B5EF4-FFF2-40B4-BE49-F238E27FC236}">
                <a16:creationId xmlns:a16="http://schemas.microsoft.com/office/drawing/2014/main" id="{4044781D-463B-0BFA-AEC8-FBA3916E52CC}"/>
              </a:ext>
            </a:extLst>
          </p:cNvPr>
          <p:cNvSpPr txBox="1"/>
          <p:nvPr/>
        </p:nvSpPr>
        <p:spPr>
          <a:xfrm>
            <a:off x="116632" y="7396096"/>
            <a:ext cx="6741368" cy="739048"/>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次に、ツールオプションから「スケッチの接続を保持」をトグルしてください。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先ほどと同様の操作を繰り返し、挙動の違いを確認してください。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挙動の違いをある程度理解するまで、これを繰り返してください。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30" name="図 29" descr="テキスト&#10;&#10;AI 生成コンテンツは誤りを含む可能性があります。">
            <a:extLst>
              <a:ext uri="{FF2B5EF4-FFF2-40B4-BE49-F238E27FC236}">
                <a16:creationId xmlns:a16="http://schemas.microsoft.com/office/drawing/2014/main" id="{69BEF7D9-75AE-62ED-FE76-C1978B98187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3899" y="8180607"/>
            <a:ext cx="1849314" cy="900000"/>
          </a:xfrm>
          <a:prstGeom prst="rect">
            <a:avLst/>
          </a:prstGeom>
        </p:spPr>
      </p:pic>
      <p:pic>
        <p:nvPicPr>
          <p:cNvPr id="32" name="図 31" descr="グラフ&#10;&#10;AI 生成コンテンツは誤りを含む可能性があります。">
            <a:extLst>
              <a:ext uri="{FF2B5EF4-FFF2-40B4-BE49-F238E27FC236}">
                <a16:creationId xmlns:a16="http://schemas.microsoft.com/office/drawing/2014/main" id="{0FCB3A8C-484C-79C2-F9EF-3BBCA63FAE0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626657" y="8180607"/>
            <a:ext cx="1502771" cy="900000"/>
          </a:xfrm>
          <a:prstGeom prst="rect">
            <a:avLst/>
          </a:prstGeom>
        </p:spPr>
      </p:pic>
    </p:spTree>
    <p:extLst>
      <p:ext uri="{BB962C8B-B14F-4D97-AF65-F5344CB8AC3E}">
        <p14:creationId xmlns:p14="http://schemas.microsoft.com/office/powerpoint/2010/main" val="3734302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CCE943FE-0085-09E0-BF6F-A0D9A6EA009B}"/>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C80133E9-44F9-5546-7AFA-F20E54C38BBD}"/>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171C8C44-14EE-EF63-65DA-2180B30BBF9C}"/>
              </a:ext>
            </a:extLst>
          </p:cNvPr>
          <p:cNvSpPr txBox="1"/>
          <p:nvPr/>
        </p:nvSpPr>
        <p:spPr>
          <a:xfrm>
            <a:off x="116631" y="7788093"/>
            <a:ext cx="6741368" cy="738664"/>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・移動ツール：移動＆回転</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・移動ツール：フリーハンド</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3DBC99A8-256E-3AC0-03FD-4933BC2DDCBA}"/>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～移動～</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移動ツールを使って、対象となるエンティティを移動します。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23" name="テキスト ボックス 22">
            <a:extLst>
              <a:ext uri="{FF2B5EF4-FFF2-40B4-BE49-F238E27FC236}">
                <a16:creationId xmlns:a16="http://schemas.microsoft.com/office/drawing/2014/main" id="{34A7E85A-A0AD-FB38-0BC2-68C47523291B}"/>
              </a:ext>
            </a:extLst>
          </p:cNvPr>
          <p:cNvSpPr txBox="1"/>
          <p:nvPr/>
        </p:nvSpPr>
        <p:spPr>
          <a:xfrm>
            <a:off x="116632" y="3920170"/>
            <a:ext cx="6741368" cy="1170192"/>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演習：移動ツール：移動＆回転</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まず、適当なスケッチを重ならないように作成します。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ツールを起動したら、任意のエンティティを選び、シングルクリックで選択状態にします。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最小単位のエンティティを選択した場合は、「スケッチの接続を保持」を無効にして下さい。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ツールアイコンの任意のハンドルを、クリック＆ドラッグして挙動を確認してください。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8" name="図 7" descr="テキスト&#10;&#10;AI 生成コンテンツは誤りを含む可能性があります。">
            <a:extLst>
              <a:ext uri="{FF2B5EF4-FFF2-40B4-BE49-F238E27FC236}">
                <a16:creationId xmlns:a16="http://schemas.microsoft.com/office/drawing/2014/main" id="{F15A4BB6-D388-D47F-B656-26C741517C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0" y="1268777"/>
            <a:ext cx="4582164" cy="714475"/>
          </a:xfrm>
          <a:prstGeom prst="rect">
            <a:avLst/>
          </a:prstGeom>
        </p:spPr>
      </p:pic>
      <p:sp>
        <p:nvSpPr>
          <p:cNvPr id="11" name="テキスト ボックス 10">
            <a:extLst>
              <a:ext uri="{FF2B5EF4-FFF2-40B4-BE49-F238E27FC236}">
                <a16:creationId xmlns:a16="http://schemas.microsoft.com/office/drawing/2014/main" id="{BC4E6206-2068-ECBA-ECA3-399B510A6587}"/>
              </a:ext>
            </a:extLst>
          </p:cNvPr>
          <p:cNvSpPr txBox="1"/>
          <p:nvPr/>
        </p:nvSpPr>
        <p:spPr>
          <a:xfrm>
            <a:off x="116632" y="2001079"/>
            <a:ext cx="6741368" cy="307905"/>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まずは、基本操作（ツール起動時に表示さるアイコン）を習得します。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13" name="図 12" descr="テキスト&#10;&#10;AI 生成コンテンツは誤りを含む可能性があります。">
            <a:extLst>
              <a:ext uri="{FF2B5EF4-FFF2-40B4-BE49-F238E27FC236}">
                <a16:creationId xmlns:a16="http://schemas.microsoft.com/office/drawing/2014/main" id="{C9436487-11D8-05EC-EFBA-4B235E611F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31" y="2309902"/>
            <a:ext cx="1895170" cy="720000"/>
          </a:xfrm>
          <a:prstGeom prst="rect">
            <a:avLst/>
          </a:prstGeom>
        </p:spPr>
      </p:pic>
      <p:pic>
        <p:nvPicPr>
          <p:cNvPr id="16" name="図 15" descr="テキスト&#10;&#10;AI 生成コンテンツは誤りを含む可能性があります。">
            <a:extLst>
              <a:ext uri="{FF2B5EF4-FFF2-40B4-BE49-F238E27FC236}">
                <a16:creationId xmlns:a16="http://schemas.microsoft.com/office/drawing/2014/main" id="{BB5B28F5-D54F-2614-67CE-CB00F7DE16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630" y="3100183"/>
            <a:ext cx="1288422" cy="720000"/>
          </a:xfrm>
          <a:prstGeom prst="rect">
            <a:avLst/>
          </a:prstGeom>
        </p:spPr>
      </p:pic>
      <p:pic>
        <p:nvPicPr>
          <p:cNvPr id="20" name="図 19" descr="テキスト&#10;&#10;AI 生成コンテンツは誤りを含む可能性があります。">
            <a:extLst>
              <a:ext uri="{FF2B5EF4-FFF2-40B4-BE49-F238E27FC236}">
                <a16:creationId xmlns:a16="http://schemas.microsoft.com/office/drawing/2014/main" id="{8E12E544-AA61-D186-9E72-7204B868EB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96852" y="2305524"/>
            <a:ext cx="2117142" cy="720000"/>
          </a:xfrm>
          <a:prstGeom prst="rect">
            <a:avLst/>
          </a:prstGeom>
        </p:spPr>
      </p:pic>
      <p:pic>
        <p:nvPicPr>
          <p:cNvPr id="31" name="図 30" descr="ダイアグラム, 概略図&#10;&#10;AI 生成コンテンツは誤りを含む可能性があります。">
            <a:extLst>
              <a:ext uri="{FF2B5EF4-FFF2-40B4-BE49-F238E27FC236}">
                <a16:creationId xmlns:a16="http://schemas.microsoft.com/office/drawing/2014/main" id="{CBA4EF99-A907-0768-17A6-66E3558DCD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45704" y="3089381"/>
            <a:ext cx="1209834" cy="720000"/>
          </a:xfrm>
          <a:prstGeom prst="rect">
            <a:avLst/>
          </a:prstGeom>
        </p:spPr>
      </p:pic>
      <p:pic>
        <p:nvPicPr>
          <p:cNvPr id="34" name="図 33" descr="ダイアグラム, 概略図&#10;&#10;AI 生成コンテンツは誤りを含む可能性があります。">
            <a:extLst>
              <a:ext uri="{FF2B5EF4-FFF2-40B4-BE49-F238E27FC236}">
                <a16:creationId xmlns:a16="http://schemas.microsoft.com/office/drawing/2014/main" id="{AC9E6B25-2693-646C-72D7-FDC46239BE0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28937" y="3097021"/>
            <a:ext cx="1685454" cy="720000"/>
          </a:xfrm>
          <a:prstGeom prst="rect">
            <a:avLst/>
          </a:prstGeom>
        </p:spPr>
      </p:pic>
      <p:pic>
        <p:nvPicPr>
          <p:cNvPr id="36" name="図 35" descr="グラフ&#10;&#10;AI 生成コンテンツは誤りを含む可能性があります。">
            <a:extLst>
              <a:ext uri="{FF2B5EF4-FFF2-40B4-BE49-F238E27FC236}">
                <a16:creationId xmlns:a16="http://schemas.microsoft.com/office/drawing/2014/main" id="{4D10D7F7-CF6D-2404-B499-429BA81A64C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6796" y="5155448"/>
            <a:ext cx="1114839" cy="1080000"/>
          </a:xfrm>
          <a:prstGeom prst="rect">
            <a:avLst/>
          </a:prstGeom>
        </p:spPr>
      </p:pic>
      <p:sp>
        <p:nvSpPr>
          <p:cNvPr id="38" name="テキスト ボックス 37">
            <a:extLst>
              <a:ext uri="{FF2B5EF4-FFF2-40B4-BE49-F238E27FC236}">
                <a16:creationId xmlns:a16="http://schemas.microsoft.com/office/drawing/2014/main" id="{CDF1D797-59F0-0330-F33F-1559BD0AEF4F}"/>
              </a:ext>
            </a:extLst>
          </p:cNvPr>
          <p:cNvSpPr txBox="1"/>
          <p:nvPr/>
        </p:nvSpPr>
        <p:spPr>
          <a:xfrm>
            <a:off x="116632" y="6612613"/>
            <a:ext cx="6741368" cy="954620"/>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演習：移動ツール：フリーハンド</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アイテム選択中に</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alt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キーを入力保持し、ツールアイコンの軸方向間に出現する、</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扇型のガイドをクリック＆ドラッグして、アイコンのハンドルが示す平面に沿って、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フリーハンド操作で移動することを確認してください。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40" name="テキスト ボックス 39">
            <a:extLst>
              <a:ext uri="{FF2B5EF4-FFF2-40B4-BE49-F238E27FC236}">
                <a16:creationId xmlns:a16="http://schemas.microsoft.com/office/drawing/2014/main" id="{C8A55287-AF19-9CAA-986F-CF05F5F7B11C}"/>
              </a:ext>
            </a:extLst>
          </p:cNvPr>
          <p:cNvSpPr txBox="1"/>
          <p:nvPr/>
        </p:nvSpPr>
        <p:spPr>
          <a:xfrm>
            <a:off x="1448780" y="5370366"/>
            <a:ext cx="1027718" cy="307905"/>
          </a:xfrm>
          <a:prstGeom prst="rect">
            <a:avLst/>
          </a:prstGeom>
          <a:noFill/>
        </p:spPr>
        <p:txBody>
          <a:bodyPr wrap="square">
            <a:spAutoFit/>
          </a:bodyPr>
          <a:lstStyle/>
          <a:p>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←ハンドル</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41" name="テキスト ボックス 40">
            <a:extLst>
              <a:ext uri="{FF2B5EF4-FFF2-40B4-BE49-F238E27FC236}">
                <a16:creationId xmlns:a16="http://schemas.microsoft.com/office/drawing/2014/main" id="{0D97CD73-9176-B9B0-99A9-5C728292AFC6}"/>
              </a:ext>
            </a:extLst>
          </p:cNvPr>
          <p:cNvSpPr txBox="1"/>
          <p:nvPr/>
        </p:nvSpPr>
        <p:spPr>
          <a:xfrm>
            <a:off x="514187" y="6111697"/>
            <a:ext cx="1027718" cy="523477"/>
          </a:xfrm>
          <a:prstGeom prst="rect">
            <a:avLst/>
          </a:prstGeom>
          <a:noFill/>
        </p:spPr>
        <p:txBody>
          <a:bodyPr wrap="square">
            <a:spAutoFit/>
          </a:bodyPr>
          <a:lstStyle/>
          <a:p>
            <a:pPr algn="ct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a:t>
            </a:r>
            <a:endPar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endParaRPr>
          </a:p>
          <a:p>
            <a:pPr algn="ct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ハンドル</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42" name="テキスト ボックス 41">
            <a:extLst>
              <a:ext uri="{FF2B5EF4-FFF2-40B4-BE49-F238E27FC236}">
                <a16:creationId xmlns:a16="http://schemas.microsoft.com/office/drawing/2014/main" id="{1510142A-30EF-310D-F8F7-4BE727DE6DAA}"/>
              </a:ext>
            </a:extLst>
          </p:cNvPr>
          <p:cNvSpPr txBox="1"/>
          <p:nvPr/>
        </p:nvSpPr>
        <p:spPr>
          <a:xfrm>
            <a:off x="246982" y="5211055"/>
            <a:ext cx="1027718" cy="523477"/>
          </a:xfrm>
          <a:prstGeom prst="rect">
            <a:avLst/>
          </a:prstGeom>
          <a:noFill/>
        </p:spPr>
        <p:txBody>
          <a:bodyPr wrap="square">
            <a:spAutoFit/>
          </a:bodyPr>
          <a:lstStyle/>
          <a:p>
            <a:pPr algn="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ハンドル</a:t>
            </a:r>
            <a:endPar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endParaRPr>
          </a:p>
          <a:p>
            <a:pPr algn="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0909066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E83DB300-41F3-461A-3726-611A1BF8F223}"/>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34C77E28-A520-67C9-F3C8-B7F5621AD411}"/>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0C5405B2-1E6E-F3C9-D857-DE2710FD6F73}"/>
              </a:ext>
            </a:extLst>
          </p:cNvPr>
          <p:cNvSpPr txBox="1"/>
          <p:nvPr/>
        </p:nvSpPr>
        <p:spPr>
          <a:xfrm>
            <a:off x="116631" y="8836709"/>
            <a:ext cx="6741368" cy="738664"/>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・ハンドル方向の変更</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・パスをガイドラインにする</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6A51128C-D4D4-D645-BDE4-A64E5EEE5088}"/>
              </a:ext>
            </a:extLst>
          </p:cNvPr>
          <p:cNvSpPr txBox="1"/>
          <p:nvPr/>
        </p:nvSpPr>
        <p:spPr>
          <a:xfrm>
            <a:off x="116632" y="745300"/>
            <a:ext cx="6741368" cy="954620"/>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演習：ハンドル方向の変更</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アイテム選択中に「方向に移動」アイコンを実行したら、任意のエンティティをクリックして、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選択したエンティティに対応して、ハンドルアイコンの方向が変更できることを確認してください。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9" name="テキスト ボックス 8">
            <a:extLst>
              <a:ext uri="{FF2B5EF4-FFF2-40B4-BE49-F238E27FC236}">
                <a16:creationId xmlns:a16="http://schemas.microsoft.com/office/drawing/2014/main" id="{E0FB7B1F-7FBF-EB65-9E54-A488668472E9}"/>
              </a:ext>
            </a:extLst>
          </p:cNvPr>
          <p:cNvSpPr txBox="1"/>
          <p:nvPr/>
        </p:nvSpPr>
        <p:spPr>
          <a:xfrm>
            <a:off x="116632" y="3786888"/>
            <a:ext cx="6741368" cy="1170192"/>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演習：移動ツール：パスをガイドラインにする</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まず、円と適当なスケッチを、それぞれ重ならないように作成します。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適当にスケッチした方をツールで選択状態にします次に、「パスに沿って移動」アイコンを実行したら、円のスケッチを選択しします。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ツールアイコンのハンドルを、クリック＆ドラッグして挙動を確認してください。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18" name="図 17" descr="グラフ, ダイアグラム&#10;&#10;AI 生成コンテンツは誤りを含む可能性があります。">
            <a:extLst>
              <a:ext uri="{FF2B5EF4-FFF2-40B4-BE49-F238E27FC236}">
                <a16:creationId xmlns:a16="http://schemas.microsoft.com/office/drawing/2014/main" id="{1C1725A0-4486-205D-3870-917B30FF2C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358" y="1758307"/>
            <a:ext cx="2869412" cy="1800000"/>
          </a:xfrm>
          <a:prstGeom prst="rect">
            <a:avLst/>
          </a:prstGeom>
        </p:spPr>
      </p:pic>
      <p:sp>
        <p:nvSpPr>
          <p:cNvPr id="21" name="矢印: 右 20">
            <a:extLst>
              <a:ext uri="{FF2B5EF4-FFF2-40B4-BE49-F238E27FC236}">
                <a16:creationId xmlns:a16="http://schemas.microsoft.com/office/drawing/2014/main" id="{99BBCD0C-302A-AB87-B543-67453BFA0AB5}"/>
              </a:ext>
            </a:extLst>
          </p:cNvPr>
          <p:cNvSpPr/>
          <p:nvPr/>
        </p:nvSpPr>
        <p:spPr>
          <a:xfrm>
            <a:off x="4644111" y="2269829"/>
            <a:ext cx="308562" cy="297792"/>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25" name="図 24" descr="グラフ&#10;&#10;AI 生成コンテンツは誤りを含む可能性があります。">
            <a:extLst>
              <a:ext uri="{FF2B5EF4-FFF2-40B4-BE49-F238E27FC236}">
                <a16:creationId xmlns:a16="http://schemas.microsoft.com/office/drawing/2014/main" id="{787F47E7-1C50-A9ED-4065-8199D20239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6972" y="1760322"/>
            <a:ext cx="1372445" cy="1316806"/>
          </a:xfrm>
          <a:prstGeom prst="rect">
            <a:avLst/>
          </a:prstGeom>
        </p:spPr>
      </p:pic>
      <p:pic>
        <p:nvPicPr>
          <p:cNvPr id="29" name="図 28" descr="ダイアグラム&#10;&#10;AI 生成コンテンツは誤りを含む可能性があります。">
            <a:extLst>
              <a:ext uri="{FF2B5EF4-FFF2-40B4-BE49-F238E27FC236}">
                <a16:creationId xmlns:a16="http://schemas.microsoft.com/office/drawing/2014/main" id="{1B2289E1-5AB0-0FCE-8710-9F514288B8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7367" y="1758307"/>
            <a:ext cx="1683275" cy="1316806"/>
          </a:xfrm>
          <a:prstGeom prst="rect">
            <a:avLst/>
          </a:prstGeom>
        </p:spPr>
      </p:pic>
      <p:pic>
        <p:nvPicPr>
          <p:cNvPr id="33" name="図 32" descr="グラフ が含まれている画像&#10;&#10;AI 生成コンテンツは誤りを含む可能性があります。">
            <a:extLst>
              <a:ext uri="{FF2B5EF4-FFF2-40B4-BE49-F238E27FC236}">
                <a16:creationId xmlns:a16="http://schemas.microsoft.com/office/drawing/2014/main" id="{BC298CB0-07FF-BBF7-CC56-09F36B090F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358" y="5015468"/>
            <a:ext cx="2946461" cy="1800000"/>
          </a:xfrm>
          <a:prstGeom prst="rect">
            <a:avLst/>
          </a:prstGeom>
        </p:spPr>
      </p:pic>
      <p:pic>
        <p:nvPicPr>
          <p:cNvPr id="39" name="図 38" descr="パソコンの画面&#10;&#10;AI 生成コンテンツは誤りを含む可能性があります。">
            <a:extLst>
              <a:ext uri="{FF2B5EF4-FFF2-40B4-BE49-F238E27FC236}">
                <a16:creationId xmlns:a16="http://schemas.microsoft.com/office/drawing/2014/main" id="{DB8CA180-E423-74CF-26CA-17BD6A7BDB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1638" y="6947004"/>
            <a:ext cx="2050909" cy="1080000"/>
          </a:xfrm>
          <a:prstGeom prst="rect">
            <a:avLst/>
          </a:prstGeom>
        </p:spPr>
      </p:pic>
      <p:sp>
        <p:nvSpPr>
          <p:cNvPr id="44" name="矢印: 右 43">
            <a:extLst>
              <a:ext uri="{FF2B5EF4-FFF2-40B4-BE49-F238E27FC236}">
                <a16:creationId xmlns:a16="http://schemas.microsoft.com/office/drawing/2014/main" id="{5DD2C24C-4FEF-7737-1436-685FAC931DC9}"/>
              </a:ext>
            </a:extLst>
          </p:cNvPr>
          <p:cNvSpPr/>
          <p:nvPr/>
        </p:nvSpPr>
        <p:spPr>
          <a:xfrm>
            <a:off x="2885326" y="7283471"/>
            <a:ext cx="421787" cy="407065"/>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6" name="図 45" descr="障子, テキスト, 時計 が含まれている画像&#10;&#10;AI 生成コンテンツは誤りを含む可能性があります。">
            <a:extLst>
              <a:ext uri="{FF2B5EF4-FFF2-40B4-BE49-F238E27FC236}">
                <a16:creationId xmlns:a16="http://schemas.microsoft.com/office/drawing/2014/main" id="{DBE07258-0DCB-DEFC-B9AB-F2152F14460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87315" y="6947004"/>
            <a:ext cx="2543283" cy="1800000"/>
          </a:xfrm>
          <a:prstGeom prst="rect">
            <a:avLst/>
          </a:prstGeom>
        </p:spPr>
      </p:pic>
    </p:spTree>
    <p:extLst>
      <p:ext uri="{BB962C8B-B14F-4D97-AF65-F5344CB8AC3E}">
        <p14:creationId xmlns:p14="http://schemas.microsoft.com/office/powerpoint/2010/main" val="20321552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5DBC3D55-CF3E-6292-AFA1-C64629289580}"/>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57A78130-49DF-E675-1FF8-15B7367121B1}"/>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37A7676E-E964-C43D-7EB8-A5D9DC13ABF6}"/>
              </a:ext>
            </a:extLst>
          </p:cNvPr>
          <p:cNvSpPr txBox="1"/>
          <p:nvPr/>
        </p:nvSpPr>
        <p:spPr>
          <a:xfrm>
            <a:off x="116631" y="5228855"/>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・アンカー</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B22660D6-0632-3E44-52B0-925B36A623CF}"/>
              </a:ext>
            </a:extLst>
          </p:cNvPr>
          <p:cNvSpPr txBox="1"/>
          <p:nvPr/>
        </p:nvSpPr>
        <p:spPr>
          <a:xfrm>
            <a:off x="116632" y="745300"/>
            <a:ext cx="6741368" cy="1385764"/>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演習：移動ツール：アンカー</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まず、適当なスケッチを、重ならないように複数作成します。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適当なエンティティをツールで選択状態にします。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最小単位のエンティティを選択した場合は、「スケッチの接続を保持」を無効にして下さい。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次に、「アンカー」アイコンを実行したら、任意のエンティティを選択し、</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ツールアイコンの位置</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アンカー</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が変更されることを確認してください。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3" name="図 2" descr="グラフ が含まれている画像&#10;&#10;AI 生成コンテンツは誤りを含む可能性があります。">
            <a:extLst>
              <a:ext uri="{FF2B5EF4-FFF2-40B4-BE49-F238E27FC236}">
                <a16:creationId xmlns:a16="http://schemas.microsoft.com/office/drawing/2014/main" id="{7C03CEAF-389B-8DD1-E4AA-554979D7A3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1" y="2131064"/>
            <a:ext cx="3147272" cy="1800000"/>
          </a:xfrm>
          <a:prstGeom prst="rect">
            <a:avLst/>
          </a:prstGeom>
        </p:spPr>
      </p:pic>
      <p:grpSp>
        <p:nvGrpSpPr>
          <p:cNvPr id="13" name="グループ化 12">
            <a:extLst>
              <a:ext uri="{FF2B5EF4-FFF2-40B4-BE49-F238E27FC236}">
                <a16:creationId xmlns:a16="http://schemas.microsoft.com/office/drawing/2014/main" id="{8BA14A2F-6F88-1463-E3BD-CA5D9DCD72F3}"/>
              </a:ext>
            </a:extLst>
          </p:cNvPr>
          <p:cNvGrpSpPr/>
          <p:nvPr/>
        </p:nvGrpSpPr>
        <p:grpSpPr>
          <a:xfrm>
            <a:off x="124632" y="4065019"/>
            <a:ext cx="3816424" cy="887981"/>
            <a:chOff x="116631" y="4182036"/>
            <a:chExt cx="4648695" cy="1081628"/>
          </a:xfrm>
        </p:grpSpPr>
        <p:sp>
          <p:nvSpPr>
            <p:cNvPr id="44" name="矢印: 右 43">
              <a:extLst>
                <a:ext uri="{FF2B5EF4-FFF2-40B4-BE49-F238E27FC236}">
                  <a16:creationId xmlns:a16="http://schemas.microsoft.com/office/drawing/2014/main" id="{563811A0-29F4-6AD9-3A06-92FECF74CDF7}"/>
                </a:ext>
              </a:extLst>
            </p:cNvPr>
            <p:cNvSpPr/>
            <p:nvPr/>
          </p:nvSpPr>
          <p:spPr>
            <a:xfrm>
              <a:off x="2201806" y="4518503"/>
              <a:ext cx="421787" cy="407065"/>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descr="グラフ&#10;&#10;AI 生成コンテンツは誤りを含む可能性があります。">
              <a:extLst>
                <a:ext uri="{FF2B5EF4-FFF2-40B4-BE49-F238E27FC236}">
                  <a16:creationId xmlns:a16="http://schemas.microsoft.com/office/drawing/2014/main" id="{A0C242CF-97CA-5834-F899-51204F97C8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31" y="4182036"/>
              <a:ext cx="1823442" cy="1080000"/>
            </a:xfrm>
            <a:prstGeom prst="rect">
              <a:avLst/>
            </a:prstGeom>
          </p:spPr>
        </p:pic>
        <p:pic>
          <p:nvPicPr>
            <p:cNvPr id="11" name="図 10" descr="グラフ&#10;&#10;AI 生成コンテンツは誤りを含む可能性があります。">
              <a:extLst>
                <a:ext uri="{FF2B5EF4-FFF2-40B4-BE49-F238E27FC236}">
                  <a16:creationId xmlns:a16="http://schemas.microsoft.com/office/drawing/2014/main" id="{C8D7682B-5D9D-9DA7-5813-360588731E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85326" y="4183664"/>
              <a:ext cx="1880000" cy="1080000"/>
            </a:xfrm>
            <a:prstGeom prst="rect">
              <a:avLst/>
            </a:prstGeom>
          </p:spPr>
        </p:pic>
      </p:grpSp>
    </p:spTree>
    <p:extLst>
      <p:ext uri="{BB962C8B-B14F-4D97-AF65-F5344CB8AC3E}">
        <p14:creationId xmlns:p14="http://schemas.microsoft.com/office/powerpoint/2010/main" val="713843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AB370193-7808-9D1F-F748-4A18A0317203}"/>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9D7DD616-1D3A-5640-DD8E-B0B6E3D34DB5}"/>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8" name="テキスト ボックス 7">
            <a:extLst>
              <a:ext uri="{FF2B5EF4-FFF2-40B4-BE49-F238E27FC236}">
                <a16:creationId xmlns:a16="http://schemas.microsoft.com/office/drawing/2014/main" id="{F9D3DD8A-FB40-F4D1-70FE-CB03185FFB5B}"/>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～データインポート～</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既存</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3D</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データファイルのインポート方法。</a:t>
            </a:r>
            <a:endParaRPr lang="en-US" altLang="ja-JP" sz="1200" dirty="0">
              <a:solidFill>
                <a:srgbClr val="92D050"/>
              </a:solidFill>
              <a:latin typeface="UD デジタル 教科書体 NK-R" panose="02020400000000000000" pitchFamily="18" charset="-128"/>
              <a:ea typeface="UD デジタル 教科書体 NK-R" panose="02020400000000000000" pitchFamily="18" charset="-128"/>
            </a:endParaRPr>
          </a:p>
        </p:txBody>
      </p:sp>
      <p:sp>
        <p:nvSpPr>
          <p:cNvPr id="4" name="テキスト ボックス 3">
            <a:extLst>
              <a:ext uri="{FF2B5EF4-FFF2-40B4-BE49-F238E27FC236}">
                <a16:creationId xmlns:a16="http://schemas.microsoft.com/office/drawing/2014/main" id="{25269576-E7EB-EF94-1B4E-EB39FC2E38B9}"/>
              </a:ext>
            </a:extLst>
          </p:cNvPr>
          <p:cNvSpPr txBox="1"/>
          <p:nvPr/>
        </p:nvSpPr>
        <p:spPr>
          <a:xfrm>
            <a:off x="116632" y="9126205"/>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・データファイルのインポート</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11" name="テキスト ボックス 10">
            <a:extLst>
              <a:ext uri="{FF2B5EF4-FFF2-40B4-BE49-F238E27FC236}">
                <a16:creationId xmlns:a16="http://schemas.microsoft.com/office/drawing/2014/main" id="{890E1C67-E564-2570-DCAB-FC9818DCA662}"/>
              </a:ext>
            </a:extLst>
          </p:cNvPr>
          <p:cNvSpPr txBox="1"/>
          <p:nvPr/>
        </p:nvSpPr>
        <p:spPr>
          <a:xfrm>
            <a:off x="116632" y="1268777"/>
            <a:ext cx="6741368" cy="276999"/>
          </a:xfrm>
          <a:prstGeom prst="rect">
            <a:avLst/>
          </a:prstGeom>
          <a:noFill/>
        </p:spPr>
        <p:txBody>
          <a:bodyPr wrap="square">
            <a:spAutoFit/>
          </a:bodyPr>
          <a:lstStyle/>
          <a:p>
            <a:r>
              <a:rPr lang="ja-JP" altLang="en-US" sz="1200" dirty="0">
                <a:solidFill>
                  <a:srgbClr val="92D050"/>
                </a:solidFill>
                <a:latin typeface="UD デジタル 教科書体 NK-R" panose="02020400000000000000" pitchFamily="18" charset="-128"/>
                <a:ea typeface="UD デジタル 教科書体 NK-R" panose="02020400000000000000" pitchFamily="18" charset="-128"/>
              </a:rPr>
              <a:t>・提供データを、アプリに取り込むために実施します。</a:t>
            </a:r>
            <a:endParaRPr lang="en-US" altLang="ja-JP" sz="1200" dirty="0">
              <a:solidFill>
                <a:srgbClr val="92D050"/>
              </a:solidFill>
              <a:latin typeface="UD デジタル 教科書体 NK-R" panose="02020400000000000000" pitchFamily="18" charset="-128"/>
              <a:ea typeface="UD デジタル 教科書体 NK-R" panose="02020400000000000000" pitchFamily="18" charset="-128"/>
            </a:endParaRPr>
          </a:p>
        </p:txBody>
      </p:sp>
      <p:sp>
        <p:nvSpPr>
          <p:cNvPr id="12" name="テキスト ボックス 11">
            <a:extLst>
              <a:ext uri="{FF2B5EF4-FFF2-40B4-BE49-F238E27FC236}">
                <a16:creationId xmlns:a16="http://schemas.microsoft.com/office/drawing/2014/main" id="{A933F3D7-D420-037A-8EA7-05B734C009B2}"/>
              </a:ext>
            </a:extLst>
          </p:cNvPr>
          <p:cNvSpPr txBox="1"/>
          <p:nvPr/>
        </p:nvSpPr>
        <p:spPr>
          <a:xfrm>
            <a:off x="116632" y="1542977"/>
            <a:ext cx="6741368" cy="1170192"/>
          </a:xfrm>
          <a:prstGeom prst="rect">
            <a:avLst/>
          </a:prstGeom>
          <a:noFill/>
        </p:spPr>
        <p:txBody>
          <a:bodyPr wrap="square">
            <a:spAutoFit/>
          </a:bodyPr>
          <a:lstStyle/>
          <a:p>
            <a:r>
              <a:rPr lang="ja-JP" altLang="en-US" sz="1401" dirty="0">
                <a:solidFill>
                  <a:srgbClr val="FFFF00"/>
                </a:solidFill>
                <a:latin typeface="UD デジタル 教科書体 NK-R" panose="02020400000000000000" pitchFamily="18" charset="-128"/>
                <a:ea typeface="UD デジタル 教科書体 NK-R" panose="02020400000000000000" pitchFamily="18" charset="-128"/>
              </a:rPr>
              <a:t>ファイルメニューの「開く」でファイルオープンを実行する</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もしくは、</a:t>
            </a:r>
            <a:r>
              <a:rPr lang="ja-JP" altLang="en-US" sz="1401" dirty="0">
                <a:solidFill>
                  <a:srgbClr val="FFFF00"/>
                </a:solidFill>
                <a:latin typeface="UD デジタル 教科書体 NK-R" panose="02020400000000000000" pitchFamily="18" charset="-128"/>
                <a:ea typeface="UD デジタル 教科書体 NK-R" panose="02020400000000000000" pitchFamily="18" charset="-128"/>
              </a:rPr>
              <a:t>データファイルを、アプリのタイトルバー付近などにドラック＆ドロップ</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デザインウインドウにドロップすると、インサート操作になります。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本稿では必要としない操作なので、ドロップ位置に注意するよう、</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意識的な操作を習慣づけることに専心してください。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13" name="テキスト ボックス 12">
            <a:extLst>
              <a:ext uri="{FF2B5EF4-FFF2-40B4-BE49-F238E27FC236}">
                <a16:creationId xmlns:a16="http://schemas.microsoft.com/office/drawing/2014/main" id="{C10680E4-2D72-31BA-23B9-FFE4593A798D}"/>
              </a:ext>
            </a:extLst>
          </p:cNvPr>
          <p:cNvSpPr txBox="1"/>
          <p:nvPr/>
        </p:nvSpPr>
        <p:spPr>
          <a:xfrm>
            <a:off x="116632" y="2713169"/>
            <a:ext cx="6741368" cy="739048"/>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既存</a:t>
            </a:r>
            <a:r>
              <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rPr>
              <a:t>3D</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データファイルのインポート</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ファイルメニューの「開く」でファイルオープンを実行する。</a:t>
            </a: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もしくは、データファイルを、アプリのタイトルバー付近などにドラック＆ドロップする。</a:t>
            </a:r>
          </a:p>
        </p:txBody>
      </p:sp>
      <p:pic>
        <p:nvPicPr>
          <p:cNvPr id="15" name="図 14" descr="グラフィカル ユーザー インターフェイス, アプリケーション, Word&#10;&#10;AI 生成コンテンツは誤りを含む可能性があります。">
            <a:extLst>
              <a:ext uri="{FF2B5EF4-FFF2-40B4-BE49-F238E27FC236}">
                <a16:creationId xmlns:a16="http://schemas.microsoft.com/office/drawing/2014/main" id="{E029F631-5D2A-FCE9-1560-A9E1840276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2" y="5387110"/>
            <a:ext cx="6444716" cy="3527810"/>
          </a:xfrm>
          <a:prstGeom prst="rect">
            <a:avLst/>
          </a:prstGeom>
        </p:spPr>
      </p:pic>
      <p:sp>
        <p:nvSpPr>
          <p:cNvPr id="18" name="テキスト ボックス 17">
            <a:extLst>
              <a:ext uri="{FF2B5EF4-FFF2-40B4-BE49-F238E27FC236}">
                <a16:creationId xmlns:a16="http://schemas.microsoft.com/office/drawing/2014/main" id="{5D78D279-C14B-02C4-0BAA-D220F8FE7F0D}"/>
              </a:ext>
            </a:extLst>
          </p:cNvPr>
          <p:cNvSpPr txBox="1"/>
          <p:nvPr/>
        </p:nvSpPr>
        <p:spPr>
          <a:xfrm>
            <a:off x="2680340" y="3774275"/>
            <a:ext cx="2988332" cy="307905"/>
          </a:xfrm>
          <a:prstGeom prst="rect">
            <a:avLst/>
          </a:prstGeom>
          <a:noFill/>
        </p:spPr>
        <p:txBody>
          <a:bodyPr wrap="square">
            <a:spAutoFit/>
          </a:bodyPr>
          <a:lstStyle/>
          <a:p>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←左上隅のファイルメニュー</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pic>
        <p:nvPicPr>
          <p:cNvPr id="20" name="図 19" descr="テキスト が含まれている画像&#10;&#10;AI 生成コンテンツは誤りを含む可能性があります。">
            <a:extLst>
              <a:ext uri="{FF2B5EF4-FFF2-40B4-BE49-F238E27FC236}">
                <a16:creationId xmlns:a16="http://schemas.microsoft.com/office/drawing/2014/main" id="{29F4FFF8-E396-2925-58B9-64D15B9E89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32" y="3524368"/>
            <a:ext cx="2524477" cy="1648055"/>
          </a:xfrm>
          <a:prstGeom prst="rect">
            <a:avLst/>
          </a:prstGeom>
        </p:spPr>
      </p:pic>
      <p:sp>
        <p:nvSpPr>
          <p:cNvPr id="21" name="テキスト ボックス 20">
            <a:extLst>
              <a:ext uri="{FF2B5EF4-FFF2-40B4-BE49-F238E27FC236}">
                <a16:creationId xmlns:a16="http://schemas.microsoft.com/office/drawing/2014/main" id="{4C8C9E09-8930-9982-D51E-B0915F1524A2}"/>
              </a:ext>
            </a:extLst>
          </p:cNvPr>
          <p:cNvSpPr txBox="1"/>
          <p:nvPr/>
        </p:nvSpPr>
        <p:spPr>
          <a:xfrm>
            <a:off x="3301409" y="4996545"/>
            <a:ext cx="1746194" cy="523477"/>
          </a:xfrm>
          <a:prstGeom prst="rect">
            <a:avLst/>
          </a:prstGeom>
          <a:noFill/>
        </p:spPr>
        <p:txBody>
          <a:bodyPr wrap="square">
            <a:spAutoFit/>
          </a:bodyPr>
          <a:lstStyle/>
          <a:p>
            <a:pPr algn="ct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この辺にドロップ</a:t>
            </a:r>
            <a:endPar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endParaRPr>
          </a:p>
          <a:p>
            <a:pPr algn="ct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23" name="正方形/長方形 22">
            <a:extLst>
              <a:ext uri="{FF2B5EF4-FFF2-40B4-BE49-F238E27FC236}">
                <a16:creationId xmlns:a16="http://schemas.microsoft.com/office/drawing/2014/main" id="{894FE504-397A-381C-C69A-86057818753E}"/>
              </a:ext>
            </a:extLst>
          </p:cNvPr>
          <p:cNvSpPr/>
          <p:nvPr/>
        </p:nvSpPr>
        <p:spPr>
          <a:xfrm>
            <a:off x="1088740" y="5889104"/>
            <a:ext cx="5436604" cy="2880320"/>
          </a:xfrm>
          <a:prstGeom prst="rect">
            <a:avLst/>
          </a:prstGeom>
          <a:pattFill prst="pct5">
            <a:fgClr>
              <a:srgbClr val="FF5050"/>
            </a:fgClr>
            <a:bgClr>
              <a:schemeClr val="bg1"/>
            </a:bgClr>
          </a:patt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dirty="0">
                <a:ln w="38100">
                  <a:noFill/>
                </a:ln>
                <a:solidFill>
                  <a:srgbClr val="FF5050"/>
                </a:solidFill>
                <a:latin typeface="UD デジタル 教科書体 NP-B" panose="02020700000000000000" pitchFamily="18" charset="-128"/>
                <a:ea typeface="UD デジタル 教科書体 NP-B" panose="02020700000000000000" pitchFamily="18" charset="-128"/>
              </a:rPr>
              <a:t>デザインウインドウ</a:t>
            </a:r>
          </a:p>
        </p:txBody>
      </p:sp>
    </p:spTree>
    <p:extLst>
      <p:ext uri="{BB962C8B-B14F-4D97-AF65-F5344CB8AC3E}">
        <p14:creationId xmlns:p14="http://schemas.microsoft.com/office/powerpoint/2010/main" val="2371527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728DCE73-BCA3-07C6-585E-D6DAE16566B9}"/>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0958B856-AA46-81CB-449C-DDF5C1BD61DB}"/>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4EC327D1-7639-5F8A-E024-90428B3EB1F6}"/>
              </a:ext>
            </a:extLst>
          </p:cNvPr>
          <p:cNvSpPr txBox="1"/>
          <p:nvPr/>
        </p:nvSpPr>
        <p:spPr>
          <a:xfrm>
            <a:off x="116631" y="8010694"/>
            <a:ext cx="6741368" cy="738664"/>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・目標の位置まで移動</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・目標の位置に整列</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3EDF0D01-2910-F19A-7428-8769E8C450AE}"/>
              </a:ext>
            </a:extLst>
          </p:cNvPr>
          <p:cNvSpPr txBox="1"/>
          <p:nvPr/>
        </p:nvSpPr>
        <p:spPr>
          <a:xfrm>
            <a:off x="116632" y="745300"/>
            <a:ext cx="6741368" cy="1385764"/>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演習：移動ツール：目標の位置まで移動</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まず、適当なスケッチを、重ならないように複数作成します。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適当なスケッチをツールで選択状態にします。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次に、「まで」アイコンを実行したら、任意のエンティティを選択し、</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ツールアイコンのアンカーと選択中のアイテムが、</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指定した位置に移動することを確認してください。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14" name="テキスト ボックス 13">
            <a:extLst>
              <a:ext uri="{FF2B5EF4-FFF2-40B4-BE49-F238E27FC236}">
                <a16:creationId xmlns:a16="http://schemas.microsoft.com/office/drawing/2014/main" id="{97833CFD-E55E-65B1-D49E-9C0B285F3800}"/>
              </a:ext>
            </a:extLst>
          </p:cNvPr>
          <p:cNvSpPr txBox="1"/>
          <p:nvPr/>
        </p:nvSpPr>
        <p:spPr>
          <a:xfrm>
            <a:off x="116632" y="4137747"/>
            <a:ext cx="6741368" cy="1601336"/>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演習：移動ツール：目標の位置に整列</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まず、適当なスケッチを、重ならないように複数作成します。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適当なスケッチをツールで選択状態にします。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ツールアイコンの任意のハンドルをクリックして、強調表示状態にしてください。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次に、「まで」アイコンを実行したら、任意のエンティティを選択し、</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選択中のアイテムのアンカーの位置が、強調表示されたハンドル方向に、</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指定したエンティティの位置で整列することを確認してください。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44" name="矢印: 右 43">
            <a:extLst>
              <a:ext uri="{FF2B5EF4-FFF2-40B4-BE49-F238E27FC236}">
                <a16:creationId xmlns:a16="http://schemas.microsoft.com/office/drawing/2014/main" id="{736F7C85-9E93-5C64-6F64-D7787D1F0BDD}"/>
              </a:ext>
            </a:extLst>
          </p:cNvPr>
          <p:cNvSpPr/>
          <p:nvPr/>
        </p:nvSpPr>
        <p:spPr>
          <a:xfrm>
            <a:off x="3302808" y="2562358"/>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descr="ダイアグラム が含まれている画像&#10;&#10;AI 生成コンテンツは誤りを含む可能性があります。">
            <a:extLst>
              <a:ext uri="{FF2B5EF4-FFF2-40B4-BE49-F238E27FC236}">
                <a16:creationId xmlns:a16="http://schemas.microsoft.com/office/drawing/2014/main" id="{DDF5028C-160A-79C9-570F-8F300F5348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1" y="2159400"/>
            <a:ext cx="1670870" cy="1800000"/>
          </a:xfrm>
          <a:prstGeom prst="rect">
            <a:avLst/>
          </a:prstGeom>
        </p:spPr>
      </p:pic>
      <p:pic>
        <p:nvPicPr>
          <p:cNvPr id="9" name="図 8" descr="グラフ&#10;&#10;AI 生成コンテンツは誤りを含む可能性があります。">
            <a:extLst>
              <a:ext uri="{FF2B5EF4-FFF2-40B4-BE49-F238E27FC236}">
                <a16:creationId xmlns:a16="http://schemas.microsoft.com/office/drawing/2014/main" id="{A95A2E5D-F30A-6026-927E-C1C751F96B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2836" y="2189452"/>
            <a:ext cx="1184637" cy="1080000"/>
          </a:xfrm>
          <a:prstGeom prst="rect">
            <a:avLst/>
          </a:prstGeom>
        </p:spPr>
      </p:pic>
      <p:pic>
        <p:nvPicPr>
          <p:cNvPr id="18" name="図 17" descr="グラフ, ダイアグラム&#10;&#10;AI 生成コンテンツは誤りを含む可能性があります。">
            <a:extLst>
              <a:ext uri="{FF2B5EF4-FFF2-40B4-BE49-F238E27FC236}">
                <a16:creationId xmlns:a16="http://schemas.microsoft.com/office/drawing/2014/main" id="{1E66BF6A-138C-A911-DB58-1419C83C7E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3886" y="2189452"/>
            <a:ext cx="2014507" cy="1800000"/>
          </a:xfrm>
          <a:prstGeom prst="rect">
            <a:avLst/>
          </a:prstGeom>
        </p:spPr>
      </p:pic>
      <p:sp>
        <p:nvSpPr>
          <p:cNvPr id="23" name="矢印: 右 22">
            <a:extLst>
              <a:ext uri="{FF2B5EF4-FFF2-40B4-BE49-F238E27FC236}">
                <a16:creationId xmlns:a16="http://schemas.microsoft.com/office/drawing/2014/main" id="{4DC62647-869A-ADC1-FB25-903E93E653D2}"/>
              </a:ext>
            </a:extLst>
          </p:cNvPr>
          <p:cNvSpPr/>
          <p:nvPr/>
        </p:nvSpPr>
        <p:spPr>
          <a:xfrm>
            <a:off x="2258978" y="6526008"/>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図 24" descr="グラフ&#10;&#10;AI 生成コンテンツは誤りを含む可能性があります。">
            <a:extLst>
              <a:ext uri="{FF2B5EF4-FFF2-40B4-BE49-F238E27FC236}">
                <a16:creationId xmlns:a16="http://schemas.microsoft.com/office/drawing/2014/main" id="{2CF136BF-B899-9708-A18E-9CD5EF6B96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631" y="5793102"/>
            <a:ext cx="1888816" cy="1800000"/>
          </a:xfrm>
          <a:prstGeom prst="rect">
            <a:avLst/>
          </a:prstGeom>
        </p:spPr>
      </p:pic>
      <p:pic>
        <p:nvPicPr>
          <p:cNvPr id="27" name="図 26" descr="ダイアグラム&#10;&#10;AI 生成コンテンツは誤りを含む可能性があります。">
            <a:extLst>
              <a:ext uri="{FF2B5EF4-FFF2-40B4-BE49-F238E27FC236}">
                <a16:creationId xmlns:a16="http://schemas.microsoft.com/office/drawing/2014/main" id="{705A1D63-4097-DEBE-1C22-E2FF505FE36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58782" y="5793101"/>
            <a:ext cx="3081521" cy="1800000"/>
          </a:xfrm>
          <a:prstGeom prst="rect">
            <a:avLst/>
          </a:prstGeom>
        </p:spPr>
      </p:pic>
    </p:spTree>
    <p:extLst>
      <p:ext uri="{BB962C8B-B14F-4D97-AF65-F5344CB8AC3E}">
        <p14:creationId xmlns:p14="http://schemas.microsoft.com/office/powerpoint/2010/main" val="36945700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53484759-4E27-6968-C387-7AFBB735E25C}"/>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3A50CCBA-C64C-9177-B543-80829824432F}"/>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91ED78C4-6B74-8969-C9E9-3E7FC89EADB1}"/>
              </a:ext>
            </a:extLst>
          </p:cNvPr>
          <p:cNvSpPr txBox="1"/>
          <p:nvPr/>
        </p:nvSpPr>
        <p:spPr>
          <a:xfrm>
            <a:off x="116631" y="8791368"/>
            <a:ext cx="6741368" cy="738664"/>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・目標の方向に整列</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・複製を移動</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C63C93CC-ADA1-0969-89F6-63EF7455FDC6}"/>
              </a:ext>
            </a:extLst>
          </p:cNvPr>
          <p:cNvSpPr txBox="1"/>
          <p:nvPr/>
        </p:nvSpPr>
        <p:spPr>
          <a:xfrm>
            <a:off x="116632" y="745300"/>
            <a:ext cx="6741368" cy="1601336"/>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演習：移動ツール：目標の方向に整列</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まず、適当なスケッチを、重ならないように複数作成します。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適当なスケッチをツールで選択状態にします。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ツールアイコンの任意のハンドルをクリックして、強調表示状態にしてください。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次に、「オブジェクトの方向へ」アイコンを実行したら、任意のエンティティを選択し、</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強調表示されたハンドルが示す選択中のアイテムの向きが、</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指定したエンティティの方向に整列することを確認してください。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23" name="矢印: 右 22">
            <a:extLst>
              <a:ext uri="{FF2B5EF4-FFF2-40B4-BE49-F238E27FC236}">
                <a16:creationId xmlns:a16="http://schemas.microsoft.com/office/drawing/2014/main" id="{FBBCD6BA-F728-D1F3-E13D-C9B31ABC0888}"/>
              </a:ext>
            </a:extLst>
          </p:cNvPr>
          <p:cNvSpPr/>
          <p:nvPr/>
        </p:nvSpPr>
        <p:spPr>
          <a:xfrm>
            <a:off x="3429000" y="2719542"/>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descr="グラフ&#10;&#10;AI 生成コンテンツは誤りを含む可能性があります。">
            <a:extLst>
              <a:ext uri="{FF2B5EF4-FFF2-40B4-BE49-F238E27FC236}">
                <a16:creationId xmlns:a16="http://schemas.microsoft.com/office/drawing/2014/main" id="{9C3B0828-FDED-FCA4-8384-51885A1C3C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1" y="2346636"/>
            <a:ext cx="1825899" cy="1800000"/>
          </a:xfrm>
          <a:prstGeom prst="rect">
            <a:avLst/>
          </a:prstGeom>
        </p:spPr>
      </p:pic>
      <p:pic>
        <p:nvPicPr>
          <p:cNvPr id="8" name="図 7" descr="グラフ&#10;&#10;AI 生成コンテンツは誤りを含む可能性があります。">
            <a:extLst>
              <a:ext uri="{FF2B5EF4-FFF2-40B4-BE49-F238E27FC236}">
                <a16:creationId xmlns:a16="http://schemas.microsoft.com/office/drawing/2014/main" id="{4F9353C4-74E1-9577-29EE-2457BC7805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8860" y="2346636"/>
            <a:ext cx="1097089" cy="1080000"/>
          </a:xfrm>
          <a:prstGeom prst="rect">
            <a:avLst/>
          </a:prstGeom>
        </p:spPr>
      </p:pic>
      <p:pic>
        <p:nvPicPr>
          <p:cNvPr id="11" name="図 10" descr="グラフ&#10;&#10;AI 生成コンテンツは誤りを含む可能性があります。">
            <a:extLst>
              <a:ext uri="{FF2B5EF4-FFF2-40B4-BE49-F238E27FC236}">
                <a16:creationId xmlns:a16="http://schemas.microsoft.com/office/drawing/2014/main" id="{C5B20A96-920D-09BA-FB32-931583F2D0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8324" y="2346636"/>
            <a:ext cx="1839498" cy="1800000"/>
          </a:xfrm>
          <a:prstGeom prst="rect">
            <a:avLst/>
          </a:prstGeom>
        </p:spPr>
      </p:pic>
      <p:sp>
        <p:nvSpPr>
          <p:cNvPr id="12" name="テキスト ボックス 11">
            <a:extLst>
              <a:ext uri="{FF2B5EF4-FFF2-40B4-BE49-F238E27FC236}">
                <a16:creationId xmlns:a16="http://schemas.microsoft.com/office/drawing/2014/main" id="{3B5E629C-61A6-4ED7-B5BE-8E4985D6209C}"/>
              </a:ext>
            </a:extLst>
          </p:cNvPr>
          <p:cNvSpPr txBox="1"/>
          <p:nvPr/>
        </p:nvSpPr>
        <p:spPr>
          <a:xfrm>
            <a:off x="116632" y="4387821"/>
            <a:ext cx="6741368" cy="1170192"/>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演習：移動ツール：複製を移動</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まず、適当なスケッチを、重ならないように複数作成します。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任意のスケッチをツールで選択状態にします。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Ctrl</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キーを入力保持した状態で移動</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回転を実行し、</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移動後の位置で選択中のアイテムが複製されることを確認してください。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20" name="図 19" descr="ダイアグラム&#10;&#10;AI 生成コンテンツは誤りを含む可能性があります。">
            <a:extLst>
              <a:ext uri="{FF2B5EF4-FFF2-40B4-BE49-F238E27FC236}">
                <a16:creationId xmlns:a16="http://schemas.microsoft.com/office/drawing/2014/main" id="{FE3A91D9-F8EB-B226-222E-9A1BB73D803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7955" y="5558014"/>
            <a:ext cx="2015581" cy="1080000"/>
          </a:xfrm>
          <a:prstGeom prst="rect">
            <a:avLst/>
          </a:prstGeom>
        </p:spPr>
      </p:pic>
      <p:sp>
        <p:nvSpPr>
          <p:cNvPr id="21" name="矢印: 右 20">
            <a:extLst>
              <a:ext uri="{FF2B5EF4-FFF2-40B4-BE49-F238E27FC236}">
                <a16:creationId xmlns:a16="http://schemas.microsoft.com/office/drawing/2014/main" id="{4C2A5C69-868E-10B2-DD83-81F426F7015B}"/>
              </a:ext>
            </a:extLst>
          </p:cNvPr>
          <p:cNvSpPr/>
          <p:nvPr/>
        </p:nvSpPr>
        <p:spPr>
          <a:xfrm>
            <a:off x="2276872" y="5930920"/>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4" name="図 23" descr="ダイアグラム&#10;&#10;AI 生成コンテンツは誤りを含む可能性があります。">
            <a:extLst>
              <a:ext uri="{FF2B5EF4-FFF2-40B4-BE49-F238E27FC236}">
                <a16:creationId xmlns:a16="http://schemas.microsoft.com/office/drawing/2014/main" id="{03987D49-3DD4-821F-5D33-911D7E97F5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66481" y="5583565"/>
            <a:ext cx="1700839" cy="1080000"/>
          </a:xfrm>
          <a:prstGeom prst="rect">
            <a:avLst/>
          </a:prstGeom>
        </p:spPr>
      </p:pic>
      <p:sp>
        <p:nvSpPr>
          <p:cNvPr id="26" name="テキスト ボックス 25">
            <a:extLst>
              <a:ext uri="{FF2B5EF4-FFF2-40B4-BE49-F238E27FC236}">
                <a16:creationId xmlns:a16="http://schemas.microsoft.com/office/drawing/2014/main" id="{DA3E89C2-674C-C651-02E5-4971D797D73B}"/>
              </a:ext>
            </a:extLst>
          </p:cNvPr>
          <p:cNvSpPr txBox="1"/>
          <p:nvPr/>
        </p:nvSpPr>
        <p:spPr>
          <a:xfrm>
            <a:off x="116632" y="6838921"/>
            <a:ext cx="6741368" cy="739048"/>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次に、「まで」と「オブジェクトの方向へ」の操作において、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同様の操作（もしくは、実行アイコンを２回押す）で、</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移動後の位置で選択中のアイテムが複製されることを確認してください。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14685006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837C7759-1FFD-EDEC-F991-FAE200C1DF62}"/>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15285AB8-6D84-9D34-15E2-75B68C794CD8}"/>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36BBF2B0-0A86-048B-AE4D-CC7F2C3F299E}"/>
              </a:ext>
            </a:extLst>
          </p:cNvPr>
          <p:cNvSpPr txBox="1"/>
          <p:nvPr/>
        </p:nvSpPr>
        <p:spPr>
          <a:xfrm>
            <a:off x="116631" y="4784900"/>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・サーフェイスの作成：基本</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775DECDA-E68D-3816-3A0A-E877D6A31316}"/>
              </a:ext>
            </a:extLst>
          </p:cNvPr>
          <p:cNvSpPr txBox="1"/>
          <p:nvPr/>
        </p:nvSpPr>
        <p:spPr>
          <a:xfrm>
            <a:off x="116632" y="3515888"/>
            <a:ext cx="6741368" cy="1385764"/>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演習：サーフェイスの作成：基本</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まず、適当な矩形をスケッチします。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3D</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モードアイコンを実行してください。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スピンやパンなどの操作を行い、スケッチがサーフフェイス</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面</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に</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変換されていることを確認してください。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4" name="図 3" descr="テキスト&#10;&#10;AI 生成コンテンツは誤りを含む可能性があります。">
            <a:extLst>
              <a:ext uri="{FF2B5EF4-FFF2-40B4-BE49-F238E27FC236}">
                <a16:creationId xmlns:a16="http://schemas.microsoft.com/office/drawing/2014/main" id="{4F21B0D0-7F45-6FB2-D35F-19F1289C64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1" y="2658297"/>
            <a:ext cx="5511276" cy="720000"/>
          </a:xfrm>
          <a:prstGeom prst="rect">
            <a:avLst/>
          </a:prstGeom>
        </p:spPr>
      </p:pic>
      <p:sp>
        <p:nvSpPr>
          <p:cNvPr id="7" name="テキスト ボックス 6">
            <a:extLst>
              <a:ext uri="{FF2B5EF4-FFF2-40B4-BE49-F238E27FC236}">
                <a16:creationId xmlns:a16="http://schemas.microsoft.com/office/drawing/2014/main" id="{6ECE012F-B7C0-0320-B63C-FC91A67B112F}"/>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a:t>
            </a:r>
            <a:r>
              <a:rPr lang="en-US" altLang="ja-JP" sz="1401" dirty="0">
                <a:solidFill>
                  <a:srgbClr val="FFC000"/>
                </a:solidFill>
                <a:latin typeface="UD デジタル 教科書体 NK-B" panose="02020700000000000000" pitchFamily="18" charset="-128"/>
                <a:ea typeface="UD デジタル 教科書体 NK-B" panose="02020700000000000000" pitchFamily="18" charset="-128"/>
              </a:rPr>
              <a:t>3D</a:t>
            </a:r>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モード～</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3</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次元的にエンティティを操作できます。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10" name="図 9" descr="グラフィカル ユーザー インターフェイス, アプリケーション&#10;&#10;AI 生成コンテンツは誤りを含む可能性があります。">
            <a:extLst>
              <a:ext uri="{FF2B5EF4-FFF2-40B4-BE49-F238E27FC236}">
                <a16:creationId xmlns:a16="http://schemas.microsoft.com/office/drawing/2014/main" id="{BE940AA7-0AA9-0E97-BC31-E766E70F32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31" y="1277789"/>
            <a:ext cx="5834769" cy="1260000"/>
          </a:xfrm>
          <a:prstGeom prst="rect">
            <a:avLst/>
          </a:prstGeom>
        </p:spPr>
      </p:pic>
      <p:sp>
        <p:nvSpPr>
          <p:cNvPr id="13" name="正方形/長方形 12">
            <a:extLst>
              <a:ext uri="{FF2B5EF4-FFF2-40B4-BE49-F238E27FC236}">
                <a16:creationId xmlns:a16="http://schemas.microsoft.com/office/drawing/2014/main" id="{F94BA543-7160-C9AF-5CF2-C8D720E878A1}"/>
              </a:ext>
            </a:extLst>
          </p:cNvPr>
          <p:cNvSpPr/>
          <p:nvPr/>
        </p:nvSpPr>
        <p:spPr>
          <a:xfrm>
            <a:off x="116631" y="1267641"/>
            <a:ext cx="3240362" cy="738201"/>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sp>
        <p:nvSpPr>
          <p:cNvPr id="14" name="正方形/長方形 13">
            <a:extLst>
              <a:ext uri="{FF2B5EF4-FFF2-40B4-BE49-F238E27FC236}">
                <a16:creationId xmlns:a16="http://schemas.microsoft.com/office/drawing/2014/main" id="{964C2F50-B2FD-0E4C-4F2A-CDF067FD83DB}"/>
              </a:ext>
            </a:extLst>
          </p:cNvPr>
          <p:cNvSpPr/>
          <p:nvPr/>
        </p:nvSpPr>
        <p:spPr>
          <a:xfrm>
            <a:off x="3028124" y="1736287"/>
            <a:ext cx="256860" cy="172686"/>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spTree>
    <p:extLst>
      <p:ext uri="{BB962C8B-B14F-4D97-AF65-F5344CB8AC3E}">
        <p14:creationId xmlns:p14="http://schemas.microsoft.com/office/powerpoint/2010/main" val="41424199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C7FAC15D-15AD-9D26-5C62-A037FF34498A}"/>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6763A5A2-8E1E-4259-9953-DF6BB89B2E1C}"/>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20ACB446-EE3D-5F1B-CFF1-40FAFE946F98}"/>
              </a:ext>
            </a:extLst>
          </p:cNvPr>
          <p:cNvSpPr txBox="1"/>
          <p:nvPr/>
        </p:nvSpPr>
        <p:spPr>
          <a:xfrm>
            <a:off x="116631" y="7804257"/>
            <a:ext cx="6741368" cy="738664"/>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・ソリッドの作成：押し出し</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・ソリッドの作成：回転</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BFB0D6F5-A452-BCB1-4EF2-007511387F41}"/>
              </a:ext>
            </a:extLst>
          </p:cNvPr>
          <p:cNvSpPr txBox="1"/>
          <p:nvPr/>
        </p:nvSpPr>
        <p:spPr>
          <a:xfrm>
            <a:off x="116632" y="3456045"/>
            <a:ext cx="6741368" cy="954620"/>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演習：ソリッドの作成：押し出し</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まず、適当な矩形をスケッチしたら、</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3D</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モードを実行して面を作成してください。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次に、プルツールを起動したら、面をクリックして選択状態にしてください。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選択した面をクリック＆ドラッグして、ソリッドを成型してください。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D36612F5-0D4A-13CD-4040-A3B84E04E6DE}"/>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～プル：サーフェイス～</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面を押し出してソリッドを成型します。</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p:txBody>
      </p:sp>
      <p:pic>
        <p:nvPicPr>
          <p:cNvPr id="9" name="図 8" descr="グラフィカル ユーザー インターフェイス&#10;&#10;AI 生成コンテンツは誤りを含む可能性があります。">
            <a:extLst>
              <a:ext uri="{FF2B5EF4-FFF2-40B4-BE49-F238E27FC236}">
                <a16:creationId xmlns:a16="http://schemas.microsoft.com/office/drawing/2014/main" id="{FE65BAF0-C6DC-188D-6FBC-804BCD056F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1" y="1268777"/>
            <a:ext cx="4949412" cy="1260000"/>
          </a:xfrm>
          <a:prstGeom prst="rect">
            <a:avLst/>
          </a:prstGeom>
        </p:spPr>
      </p:pic>
      <p:sp>
        <p:nvSpPr>
          <p:cNvPr id="11" name="正方形/長方形 10">
            <a:extLst>
              <a:ext uri="{FF2B5EF4-FFF2-40B4-BE49-F238E27FC236}">
                <a16:creationId xmlns:a16="http://schemas.microsoft.com/office/drawing/2014/main" id="{E0B23117-AFA1-9A0D-3698-97EE9DFAB761}"/>
              </a:ext>
            </a:extLst>
          </p:cNvPr>
          <p:cNvSpPr/>
          <p:nvPr/>
        </p:nvSpPr>
        <p:spPr>
          <a:xfrm>
            <a:off x="116630" y="1499755"/>
            <a:ext cx="4949411" cy="1029022"/>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sp>
        <p:nvSpPr>
          <p:cNvPr id="12" name="正方形/長方形 11">
            <a:extLst>
              <a:ext uri="{FF2B5EF4-FFF2-40B4-BE49-F238E27FC236}">
                <a16:creationId xmlns:a16="http://schemas.microsoft.com/office/drawing/2014/main" id="{4FE25480-7551-F743-ECE9-522D2A342262}"/>
              </a:ext>
            </a:extLst>
          </p:cNvPr>
          <p:cNvSpPr/>
          <p:nvPr/>
        </p:nvSpPr>
        <p:spPr>
          <a:xfrm>
            <a:off x="4545124" y="1732411"/>
            <a:ext cx="392334" cy="484285"/>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pic>
        <p:nvPicPr>
          <p:cNvPr id="18" name="図 17" descr="テキスト&#10;&#10;AI 生成コンテンツは誤りを含む可能性があります。">
            <a:extLst>
              <a:ext uri="{FF2B5EF4-FFF2-40B4-BE49-F238E27FC236}">
                <a16:creationId xmlns:a16="http://schemas.microsoft.com/office/drawing/2014/main" id="{A7650153-950B-62BC-2E47-ACEC043AC9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30" y="2632411"/>
            <a:ext cx="4507015" cy="720000"/>
          </a:xfrm>
          <a:prstGeom prst="rect">
            <a:avLst/>
          </a:prstGeom>
        </p:spPr>
      </p:pic>
      <p:pic>
        <p:nvPicPr>
          <p:cNvPr id="20" name="図 19" descr="名刺 が含まれている画像&#10;&#10;AI 生成コンテンツは誤りを含む可能性があります。">
            <a:extLst>
              <a:ext uri="{FF2B5EF4-FFF2-40B4-BE49-F238E27FC236}">
                <a16:creationId xmlns:a16="http://schemas.microsoft.com/office/drawing/2014/main" id="{042F5FFD-5D58-CC8F-18F6-784A0F665F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630" y="4437933"/>
            <a:ext cx="2468240" cy="1800000"/>
          </a:xfrm>
          <a:prstGeom prst="rect">
            <a:avLst/>
          </a:prstGeom>
        </p:spPr>
      </p:pic>
      <p:sp>
        <p:nvSpPr>
          <p:cNvPr id="21" name="矢印: 右 20">
            <a:extLst>
              <a:ext uri="{FF2B5EF4-FFF2-40B4-BE49-F238E27FC236}">
                <a16:creationId xmlns:a16="http://schemas.microsoft.com/office/drawing/2014/main" id="{1DD77E96-A3F8-E514-0DCA-140A6C90F99A}"/>
              </a:ext>
            </a:extLst>
          </p:cNvPr>
          <p:cNvSpPr/>
          <p:nvPr/>
        </p:nvSpPr>
        <p:spPr>
          <a:xfrm>
            <a:off x="2816932" y="5170839"/>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3" name="図 22" descr="名刺 が含まれている画像&#10;&#10;AI 生成コンテンツは誤りを含む可能性があります。">
            <a:extLst>
              <a:ext uri="{FF2B5EF4-FFF2-40B4-BE49-F238E27FC236}">
                <a16:creationId xmlns:a16="http://schemas.microsoft.com/office/drawing/2014/main" id="{DBE37E51-F3A4-7381-B3D6-6CA2AE37CF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95267" y="4437933"/>
            <a:ext cx="2448791" cy="1800000"/>
          </a:xfrm>
          <a:prstGeom prst="rect">
            <a:avLst/>
          </a:prstGeom>
        </p:spPr>
      </p:pic>
      <p:sp>
        <p:nvSpPr>
          <p:cNvPr id="24" name="テキスト ボックス 23">
            <a:extLst>
              <a:ext uri="{FF2B5EF4-FFF2-40B4-BE49-F238E27FC236}">
                <a16:creationId xmlns:a16="http://schemas.microsoft.com/office/drawing/2014/main" id="{8F2532B1-D80C-F16C-A789-A492FFD58D31}"/>
              </a:ext>
            </a:extLst>
          </p:cNvPr>
          <p:cNvSpPr txBox="1"/>
          <p:nvPr/>
        </p:nvSpPr>
        <p:spPr>
          <a:xfrm>
            <a:off x="116632" y="6481185"/>
            <a:ext cx="6741368" cy="1170192"/>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演習：ソリッドの作成：回転</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まず、適当な矩形をスケッチしたら、</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3D</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モードを実行して面を作成してください。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次に、プルツールを起動したら、面をクリックして選択状態にしてください。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alt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キーを入力しながら、面に含まれている適当なエッジ</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辺</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をクリックしてください。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選択した面をクリック＆ドラッグして、ソリッドを成型してください。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8945860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A73EF00E-564B-9127-7A9D-60AAA35DE2BC}"/>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5E614F1C-9D83-3B2D-9D75-061C221E0292}"/>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05E7CF0E-25C0-B8C5-8FA5-2A990A1C4425}"/>
              </a:ext>
            </a:extLst>
          </p:cNvPr>
          <p:cNvSpPr txBox="1"/>
          <p:nvPr/>
        </p:nvSpPr>
        <p:spPr>
          <a:xfrm>
            <a:off x="116631" y="7449391"/>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・ソリッドの変形：フィレット</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E39724D6-5286-1BA6-3D7B-B6C6E6E3A75D}"/>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～プル：エッジ～</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エッジを押し出して、ソリッドを変形したり、面を成型します。</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p:txBody>
      </p:sp>
      <p:sp>
        <p:nvSpPr>
          <p:cNvPr id="24" name="テキスト ボックス 23">
            <a:extLst>
              <a:ext uri="{FF2B5EF4-FFF2-40B4-BE49-F238E27FC236}">
                <a16:creationId xmlns:a16="http://schemas.microsoft.com/office/drawing/2014/main" id="{66060114-B8E8-8246-FB30-0E2D9CFBA1A6}"/>
              </a:ext>
            </a:extLst>
          </p:cNvPr>
          <p:cNvSpPr txBox="1"/>
          <p:nvPr/>
        </p:nvSpPr>
        <p:spPr>
          <a:xfrm>
            <a:off x="116632" y="4316120"/>
            <a:ext cx="6741368" cy="954620"/>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演習：ソリッドの変形：フィレット</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まず、適当な立方体を作成してください。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次に、任意のエッジを選択したら、オプションから「円形」を選択して有効にしてください。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選択中のエッジをクリック</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&amp;</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ドラッグして、フィレットを形成してください。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3" name="図 2" descr="グラフィカル ユーザー インターフェイス, ダイアグラム, アプリケーション&#10;&#10;AI 生成コンテンツは誤りを含む可能性があります。">
            <a:extLst>
              <a:ext uri="{FF2B5EF4-FFF2-40B4-BE49-F238E27FC236}">
                <a16:creationId xmlns:a16="http://schemas.microsoft.com/office/drawing/2014/main" id="{D7DEFDA9-1BDF-9A79-3A88-A9594C267E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1" y="1265689"/>
            <a:ext cx="2255199" cy="1800000"/>
          </a:xfrm>
          <a:prstGeom prst="rect">
            <a:avLst/>
          </a:prstGeom>
        </p:spPr>
      </p:pic>
      <p:sp>
        <p:nvSpPr>
          <p:cNvPr id="4" name="正方形/長方形 3">
            <a:extLst>
              <a:ext uri="{FF2B5EF4-FFF2-40B4-BE49-F238E27FC236}">
                <a16:creationId xmlns:a16="http://schemas.microsoft.com/office/drawing/2014/main" id="{347BDF5A-97CA-4233-B7E1-8CE821DB1A4D}"/>
              </a:ext>
            </a:extLst>
          </p:cNvPr>
          <p:cNvSpPr/>
          <p:nvPr/>
        </p:nvSpPr>
        <p:spPr>
          <a:xfrm>
            <a:off x="116631" y="2569845"/>
            <a:ext cx="612069" cy="366931"/>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pic>
        <p:nvPicPr>
          <p:cNvPr id="14" name="図 13" descr="グラフィカル ユーザー インターフェイス, テキスト&#10;&#10;AI 生成コンテンツは誤りを含む可能性があります。">
            <a:extLst>
              <a:ext uri="{FF2B5EF4-FFF2-40B4-BE49-F238E27FC236}">
                <a16:creationId xmlns:a16="http://schemas.microsoft.com/office/drawing/2014/main" id="{BD69C99B-C42E-0694-426C-67CE2D5E8F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7619" y="1985689"/>
            <a:ext cx="1268257" cy="1080000"/>
          </a:xfrm>
          <a:prstGeom prst="rect">
            <a:avLst/>
          </a:prstGeom>
        </p:spPr>
      </p:pic>
      <p:pic>
        <p:nvPicPr>
          <p:cNvPr id="16" name="図 15" descr="グラフィカル ユーザー インターフェイス, テキスト&#10;&#10;AI 生成コンテンツは誤りを含む可能性があります。">
            <a:extLst>
              <a:ext uri="{FF2B5EF4-FFF2-40B4-BE49-F238E27FC236}">
                <a16:creationId xmlns:a16="http://schemas.microsoft.com/office/drawing/2014/main" id="{F7C84506-81F0-239A-4A26-7EE1428477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3384" y="1973163"/>
            <a:ext cx="1483062" cy="1080000"/>
          </a:xfrm>
          <a:prstGeom prst="rect">
            <a:avLst/>
          </a:prstGeom>
        </p:spPr>
      </p:pic>
      <p:pic>
        <p:nvPicPr>
          <p:cNvPr id="19" name="図 18"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51A2B92D-9C20-2E91-B057-6A6B2A603D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631" y="3170927"/>
            <a:ext cx="1525000" cy="1080000"/>
          </a:xfrm>
          <a:prstGeom prst="rect">
            <a:avLst/>
          </a:prstGeom>
        </p:spPr>
      </p:pic>
      <p:pic>
        <p:nvPicPr>
          <p:cNvPr id="25" name="図 2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1679E86B-A2A4-F507-23CA-2DAA52DF146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39000" y="3176285"/>
            <a:ext cx="1690000" cy="1080000"/>
          </a:xfrm>
          <a:prstGeom prst="rect">
            <a:avLst/>
          </a:prstGeom>
        </p:spPr>
      </p:pic>
      <p:pic>
        <p:nvPicPr>
          <p:cNvPr id="29" name="図 28"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61F5572F-3FDB-B741-121E-55DFEAC905F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26369" y="3153437"/>
            <a:ext cx="1788440" cy="1080000"/>
          </a:xfrm>
          <a:prstGeom prst="rect">
            <a:avLst/>
          </a:prstGeom>
        </p:spPr>
      </p:pic>
      <p:pic>
        <p:nvPicPr>
          <p:cNvPr id="31" name="図 30">
            <a:extLst>
              <a:ext uri="{FF2B5EF4-FFF2-40B4-BE49-F238E27FC236}">
                <a16:creationId xmlns:a16="http://schemas.microsoft.com/office/drawing/2014/main" id="{CAB45F5A-41F7-8DC2-A640-8C87005D08C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1400" y="5330575"/>
            <a:ext cx="2139860" cy="1800000"/>
          </a:xfrm>
          <a:prstGeom prst="rect">
            <a:avLst/>
          </a:prstGeom>
        </p:spPr>
      </p:pic>
      <p:sp>
        <p:nvSpPr>
          <p:cNvPr id="32" name="矢印: 右 31">
            <a:extLst>
              <a:ext uri="{FF2B5EF4-FFF2-40B4-BE49-F238E27FC236}">
                <a16:creationId xmlns:a16="http://schemas.microsoft.com/office/drawing/2014/main" id="{123D80EB-3625-8086-F6AB-B58DB0DB5C7B}"/>
              </a:ext>
            </a:extLst>
          </p:cNvPr>
          <p:cNvSpPr/>
          <p:nvPr/>
        </p:nvSpPr>
        <p:spPr>
          <a:xfrm>
            <a:off x="2410863" y="6058193"/>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4" name="図 33">
            <a:extLst>
              <a:ext uri="{FF2B5EF4-FFF2-40B4-BE49-F238E27FC236}">
                <a16:creationId xmlns:a16="http://schemas.microsoft.com/office/drawing/2014/main" id="{61D3365A-4AB1-9145-1A3A-AD65D6F3EB3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916739" y="5325286"/>
            <a:ext cx="2233890" cy="1800000"/>
          </a:xfrm>
          <a:prstGeom prst="rect">
            <a:avLst/>
          </a:prstGeom>
        </p:spPr>
      </p:pic>
    </p:spTree>
    <p:extLst>
      <p:ext uri="{BB962C8B-B14F-4D97-AF65-F5344CB8AC3E}">
        <p14:creationId xmlns:p14="http://schemas.microsoft.com/office/powerpoint/2010/main" val="7964146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144C6934-9B72-376D-9C53-BAB640E36915}"/>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B2B9493-FF9E-00C4-ECD0-7B942CEC1D8B}"/>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F21B0749-4950-33B9-0B05-024BE6D1E8FA}"/>
              </a:ext>
            </a:extLst>
          </p:cNvPr>
          <p:cNvSpPr txBox="1"/>
          <p:nvPr/>
        </p:nvSpPr>
        <p:spPr>
          <a:xfrm>
            <a:off x="116631" y="7579292"/>
            <a:ext cx="6741368" cy="738664"/>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・ソリッドの変形：面取り</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・ソリッドの変形：エッジを押出</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46EC722B-EACD-2244-B69E-7085E70480F1}"/>
              </a:ext>
            </a:extLst>
          </p:cNvPr>
          <p:cNvSpPr txBox="1"/>
          <p:nvPr/>
        </p:nvSpPr>
        <p:spPr>
          <a:xfrm>
            <a:off x="116632" y="745300"/>
            <a:ext cx="6741368" cy="954620"/>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演習：ソリッドの変形：面取り</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まず、適当な立方体を作成してください。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次に、任意のエッジを選択したら、オプションから「面取り」を選択して有効にしてください。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選択中のエッジをクリック</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&amp;</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ドラッグして、面取りを形成してください。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24" name="テキスト ボックス 23">
            <a:extLst>
              <a:ext uri="{FF2B5EF4-FFF2-40B4-BE49-F238E27FC236}">
                <a16:creationId xmlns:a16="http://schemas.microsoft.com/office/drawing/2014/main" id="{65A9B789-D183-5B80-13B2-B266C43768FB}"/>
              </a:ext>
            </a:extLst>
          </p:cNvPr>
          <p:cNvSpPr txBox="1"/>
          <p:nvPr/>
        </p:nvSpPr>
        <p:spPr>
          <a:xfrm>
            <a:off x="116632" y="4316120"/>
            <a:ext cx="6741368" cy="1170192"/>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演習：ソリッドの変形：エッジを押出</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まず、適当な立方体を作成してください。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次に、任意のエッジを選択したら、オプションから「エッジを押出」を選択して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有効にしてください。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選択中のエッジをクリック</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&amp;</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ドラッグして、エッジを押出て面を成型してください。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32" name="矢印: 右 31">
            <a:extLst>
              <a:ext uri="{FF2B5EF4-FFF2-40B4-BE49-F238E27FC236}">
                <a16:creationId xmlns:a16="http://schemas.microsoft.com/office/drawing/2014/main" id="{0E4550B8-EB07-3CA8-36E6-5A0C3B818236}"/>
              </a:ext>
            </a:extLst>
          </p:cNvPr>
          <p:cNvSpPr/>
          <p:nvPr/>
        </p:nvSpPr>
        <p:spPr>
          <a:xfrm>
            <a:off x="2511159" y="6215764"/>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テキスト が含まれている画像&#10;&#10;AI 生成コンテンツは誤りを含む可能性があります。">
            <a:extLst>
              <a:ext uri="{FF2B5EF4-FFF2-40B4-BE49-F238E27FC236}">
                <a16:creationId xmlns:a16="http://schemas.microsoft.com/office/drawing/2014/main" id="{F4FDB751-6CE7-44CE-5E96-ED038C818F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998" y="1802311"/>
            <a:ext cx="2395161" cy="1800000"/>
          </a:xfrm>
          <a:prstGeom prst="rect">
            <a:avLst/>
          </a:prstGeom>
        </p:spPr>
      </p:pic>
      <p:sp>
        <p:nvSpPr>
          <p:cNvPr id="8" name="矢印: 右 7">
            <a:extLst>
              <a:ext uri="{FF2B5EF4-FFF2-40B4-BE49-F238E27FC236}">
                <a16:creationId xmlns:a16="http://schemas.microsoft.com/office/drawing/2014/main" id="{56303CFE-F194-89E8-1CEC-D06E37C8F374}"/>
              </a:ext>
            </a:extLst>
          </p:cNvPr>
          <p:cNvSpPr/>
          <p:nvPr/>
        </p:nvSpPr>
        <p:spPr>
          <a:xfrm>
            <a:off x="2712235" y="2535217"/>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descr="グラフ&#10;&#10;AI 生成コンテンツは誤りを含む可能性があります。">
            <a:extLst>
              <a:ext uri="{FF2B5EF4-FFF2-40B4-BE49-F238E27FC236}">
                <a16:creationId xmlns:a16="http://schemas.microsoft.com/office/drawing/2014/main" id="{3BC04248-6070-1C83-FF67-B03124522C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6972" y="1699920"/>
            <a:ext cx="2584884" cy="1800000"/>
          </a:xfrm>
          <a:prstGeom prst="rect">
            <a:avLst/>
          </a:prstGeom>
        </p:spPr>
      </p:pic>
      <p:pic>
        <p:nvPicPr>
          <p:cNvPr id="18" name="図 17" descr="グラフ&#10;&#10;AI 生成コンテンツは誤りを含む可能性があります。">
            <a:extLst>
              <a:ext uri="{FF2B5EF4-FFF2-40B4-BE49-F238E27FC236}">
                <a16:creationId xmlns:a16="http://schemas.microsoft.com/office/drawing/2014/main" id="{A7AB9550-98C5-4A8B-A2AB-884408C332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998" y="5479404"/>
            <a:ext cx="2240098" cy="1800000"/>
          </a:xfrm>
          <a:prstGeom prst="rect">
            <a:avLst/>
          </a:prstGeom>
        </p:spPr>
      </p:pic>
      <p:pic>
        <p:nvPicPr>
          <p:cNvPr id="23" name="図 22" descr="グラフ が含まれている画像&#10;&#10;AI 生成コンテンツは誤りを含む可能性があります。">
            <a:extLst>
              <a:ext uri="{FF2B5EF4-FFF2-40B4-BE49-F238E27FC236}">
                <a16:creationId xmlns:a16="http://schemas.microsoft.com/office/drawing/2014/main" id="{3D3490DA-B1AE-033E-E24B-FD5AA33CF2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12495" y="5476626"/>
            <a:ext cx="2050331" cy="1800000"/>
          </a:xfrm>
          <a:prstGeom prst="rect">
            <a:avLst/>
          </a:prstGeom>
        </p:spPr>
      </p:pic>
    </p:spTree>
    <p:extLst>
      <p:ext uri="{BB962C8B-B14F-4D97-AF65-F5344CB8AC3E}">
        <p14:creationId xmlns:p14="http://schemas.microsoft.com/office/powerpoint/2010/main" val="29752245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A00EF49C-AC80-D3E6-A43F-8EF683B7D8AB}"/>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4741B322-E054-ABEF-0080-56D64D679A5C}"/>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D4DCC0C0-5020-7FBB-5E6B-972D071B5F75}"/>
              </a:ext>
            </a:extLst>
          </p:cNvPr>
          <p:cNvSpPr txBox="1"/>
          <p:nvPr/>
        </p:nvSpPr>
        <p:spPr>
          <a:xfrm>
            <a:off x="116631" y="7579292"/>
            <a:ext cx="6741368" cy="738664"/>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・ソリッドの変形：エッジをコピー</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・ソリッドの変形：ピボットエッジ</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D280E1CC-100A-B74D-A9EA-6C976A48F8E9}"/>
              </a:ext>
            </a:extLst>
          </p:cNvPr>
          <p:cNvSpPr txBox="1"/>
          <p:nvPr/>
        </p:nvSpPr>
        <p:spPr>
          <a:xfrm>
            <a:off x="116632" y="745300"/>
            <a:ext cx="6741368" cy="1170192"/>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演習：ソリッドの変形：エッジをコピー</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まず、適当な立方体を作成してください。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次に、任意のエッジを選択したら、オプションから「エッジをコピー」を選択して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有効にしてください。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選択中のエッジをクリック</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&amp;</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ドラッグして、エッジを複製してください。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24" name="テキスト ボックス 23">
            <a:extLst>
              <a:ext uri="{FF2B5EF4-FFF2-40B4-BE49-F238E27FC236}">
                <a16:creationId xmlns:a16="http://schemas.microsoft.com/office/drawing/2014/main" id="{E18796FB-C703-5868-E540-81365B6644FF}"/>
              </a:ext>
            </a:extLst>
          </p:cNvPr>
          <p:cNvSpPr txBox="1"/>
          <p:nvPr/>
        </p:nvSpPr>
        <p:spPr>
          <a:xfrm>
            <a:off x="116632" y="4316120"/>
            <a:ext cx="6741368" cy="1170192"/>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演習：ソリッドの変形：ピボットエッジ</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まず、適当な立方体を作成してください。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次に、任意のエッジを選択したら、オプションから「ピボットエッジ」を選択して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有効にしてください。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選択中のエッジをクリック</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&amp;</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ドラッグして、エッジを傾けてください。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32" name="矢印: 右 31">
            <a:extLst>
              <a:ext uri="{FF2B5EF4-FFF2-40B4-BE49-F238E27FC236}">
                <a16:creationId xmlns:a16="http://schemas.microsoft.com/office/drawing/2014/main" id="{66DE832A-38DB-54BF-8E24-CF80B759157E}"/>
              </a:ext>
            </a:extLst>
          </p:cNvPr>
          <p:cNvSpPr/>
          <p:nvPr/>
        </p:nvSpPr>
        <p:spPr>
          <a:xfrm>
            <a:off x="2712234" y="6215764"/>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矢印: 右 7">
            <a:extLst>
              <a:ext uri="{FF2B5EF4-FFF2-40B4-BE49-F238E27FC236}">
                <a16:creationId xmlns:a16="http://schemas.microsoft.com/office/drawing/2014/main" id="{EF65C709-61C0-590E-99AC-3EFBC70196F5}"/>
              </a:ext>
            </a:extLst>
          </p:cNvPr>
          <p:cNvSpPr/>
          <p:nvPr/>
        </p:nvSpPr>
        <p:spPr>
          <a:xfrm>
            <a:off x="2712235" y="2774618"/>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descr="ダイアグラム&#10;&#10;AI 生成コンテンツは誤りを含む可能性があります。">
            <a:extLst>
              <a:ext uri="{FF2B5EF4-FFF2-40B4-BE49-F238E27FC236}">
                <a16:creationId xmlns:a16="http://schemas.microsoft.com/office/drawing/2014/main" id="{389EFE6F-1455-745E-2C9D-71EC5BEF0B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786" y="1934478"/>
            <a:ext cx="2186719" cy="1800000"/>
          </a:xfrm>
          <a:prstGeom prst="rect">
            <a:avLst/>
          </a:prstGeom>
        </p:spPr>
      </p:pic>
      <p:pic>
        <p:nvPicPr>
          <p:cNvPr id="12" name="図 11">
            <a:extLst>
              <a:ext uri="{FF2B5EF4-FFF2-40B4-BE49-F238E27FC236}">
                <a16:creationId xmlns:a16="http://schemas.microsoft.com/office/drawing/2014/main" id="{5EA820E0-A50D-7E8A-8487-CC4122F50D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1238" y="1934478"/>
            <a:ext cx="2027409" cy="1800000"/>
          </a:xfrm>
          <a:prstGeom prst="rect">
            <a:avLst/>
          </a:prstGeom>
        </p:spPr>
      </p:pic>
      <p:pic>
        <p:nvPicPr>
          <p:cNvPr id="14" name="図 13">
            <a:extLst>
              <a:ext uri="{FF2B5EF4-FFF2-40B4-BE49-F238E27FC236}">
                <a16:creationId xmlns:a16="http://schemas.microsoft.com/office/drawing/2014/main" id="{1C4190CB-474C-EE45-B232-05BC9DDEB0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9096" y="5486312"/>
            <a:ext cx="2423949" cy="1800000"/>
          </a:xfrm>
          <a:prstGeom prst="rect">
            <a:avLst/>
          </a:prstGeom>
        </p:spPr>
      </p:pic>
      <p:pic>
        <p:nvPicPr>
          <p:cNvPr id="16" name="図 15">
            <a:extLst>
              <a:ext uri="{FF2B5EF4-FFF2-40B4-BE49-F238E27FC236}">
                <a16:creationId xmlns:a16="http://schemas.microsoft.com/office/drawing/2014/main" id="{69FBAAF3-663C-C63B-0CD5-E4B79BE86D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27696" y="5491856"/>
            <a:ext cx="2253750" cy="1800000"/>
          </a:xfrm>
          <a:prstGeom prst="rect">
            <a:avLst/>
          </a:prstGeom>
        </p:spPr>
      </p:pic>
    </p:spTree>
    <p:extLst>
      <p:ext uri="{BB962C8B-B14F-4D97-AF65-F5344CB8AC3E}">
        <p14:creationId xmlns:p14="http://schemas.microsoft.com/office/powerpoint/2010/main" val="4726785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D911A108-3473-2303-5743-16A337EAD4FE}"/>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5B0FA5B6-57FF-3BBB-4665-36DE74400673}"/>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3678428C-1BB3-A5D0-26B0-5991FCDFE098}"/>
              </a:ext>
            </a:extLst>
          </p:cNvPr>
          <p:cNvSpPr txBox="1"/>
          <p:nvPr/>
        </p:nvSpPr>
        <p:spPr>
          <a:xfrm>
            <a:off x="116631" y="6688008"/>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・ソリッド</a:t>
            </a:r>
            <a:r>
              <a:rPr lang="en-US" altLang="ja-JP" sz="1400" dirty="0">
                <a:solidFill>
                  <a:srgbClr val="FFFF00"/>
                </a:solidFill>
                <a:latin typeface="UD デジタル 教科書体 NK-R" panose="02020400000000000000" pitchFamily="18" charset="-128"/>
                <a:ea typeface="UD デジタル 教科書体 NK-R" panose="02020400000000000000" pitchFamily="18" charset="-128"/>
              </a:rPr>
              <a:t>/</a:t>
            </a:r>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サーフェイス上へのスケッチ作成</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B4EF5C4F-ECB8-1A2F-85A8-72DF9F6AF845}"/>
              </a:ext>
            </a:extLst>
          </p:cNvPr>
          <p:cNvSpPr txBox="1"/>
          <p:nvPr/>
        </p:nvSpPr>
        <p:spPr>
          <a:xfrm>
            <a:off x="116632" y="745300"/>
            <a:ext cx="6741368" cy="739048"/>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～特定の面を含む作業平面～</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任意の面を選択している状態で作業平面を展開すると、</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指定した面と同一の平面に作業平面が展開される。</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p:txBody>
      </p:sp>
      <p:sp>
        <p:nvSpPr>
          <p:cNvPr id="24" name="テキスト ボックス 23">
            <a:extLst>
              <a:ext uri="{FF2B5EF4-FFF2-40B4-BE49-F238E27FC236}">
                <a16:creationId xmlns:a16="http://schemas.microsoft.com/office/drawing/2014/main" id="{31394764-57F0-6621-0612-0FE4E70B0352}"/>
              </a:ext>
            </a:extLst>
          </p:cNvPr>
          <p:cNvSpPr txBox="1"/>
          <p:nvPr/>
        </p:nvSpPr>
        <p:spPr>
          <a:xfrm>
            <a:off x="116632" y="1516088"/>
            <a:ext cx="6741368" cy="954620"/>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演習：ソリッド</a:t>
            </a:r>
            <a:r>
              <a:rPr lang="en-US" altLang="ja-JP" sz="1401" b="1" dirty="0">
                <a:solidFill>
                  <a:srgbClr val="FFFF00"/>
                </a:solidFill>
                <a:latin typeface="UD デジタル 教科書体 NK-B" panose="02020700000000000000" pitchFamily="18" charset="-128"/>
                <a:ea typeface="UD デジタル 教科書体 NK-B" panose="02020700000000000000" pitchFamily="18" charset="-128"/>
              </a:rPr>
              <a:t>/</a:t>
            </a:r>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サーフェイス上へのスケッチ作成</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まず、適当な立方体を作成してください。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任意の面を選択している状態で、スケッチモードを実行してください。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次に、指定した面と重なるようにスケッチを作成してください。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4" name="図 3">
            <a:extLst>
              <a:ext uri="{FF2B5EF4-FFF2-40B4-BE49-F238E27FC236}">
                <a16:creationId xmlns:a16="http://schemas.microsoft.com/office/drawing/2014/main" id="{E53408C7-CA64-75E5-B5A0-6F8B583B24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2" y="2470708"/>
            <a:ext cx="1981819" cy="1800000"/>
          </a:xfrm>
          <a:prstGeom prst="rect">
            <a:avLst/>
          </a:prstGeom>
        </p:spPr>
      </p:pic>
      <p:sp>
        <p:nvSpPr>
          <p:cNvPr id="5" name="矢印: 右 4">
            <a:extLst>
              <a:ext uri="{FF2B5EF4-FFF2-40B4-BE49-F238E27FC236}">
                <a16:creationId xmlns:a16="http://schemas.microsoft.com/office/drawing/2014/main" id="{6A059337-675F-A4E6-E830-BF38E4D70034}"/>
              </a:ext>
            </a:extLst>
          </p:cNvPr>
          <p:cNvSpPr/>
          <p:nvPr/>
        </p:nvSpPr>
        <p:spPr>
          <a:xfrm>
            <a:off x="2312876" y="3203614"/>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descr="グラフ&#10;&#10;AI 生成コンテンツは誤りを含む可能性があります。">
            <a:extLst>
              <a:ext uri="{FF2B5EF4-FFF2-40B4-BE49-F238E27FC236}">
                <a16:creationId xmlns:a16="http://schemas.microsoft.com/office/drawing/2014/main" id="{F41B4897-B74D-F3A2-6074-AEE950C3E8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6647" y="2470708"/>
            <a:ext cx="2115717" cy="1800000"/>
          </a:xfrm>
          <a:prstGeom prst="rect">
            <a:avLst/>
          </a:prstGeom>
        </p:spPr>
      </p:pic>
      <p:sp>
        <p:nvSpPr>
          <p:cNvPr id="11" name="矢印: 右 10">
            <a:extLst>
              <a:ext uri="{FF2B5EF4-FFF2-40B4-BE49-F238E27FC236}">
                <a16:creationId xmlns:a16="http://schemas.microsoft.com/office/drawing/2014/main" id="{3E9D52D4-E916-7FE0-D466-F4E5B77C6493}"/>
              </a:ext>
            </a:extLst>
          </p:cNvPr>
          <p:cNvSpPr/>
          <p:nvPr/>
        </p:nvSpPr>
        <p:spPr>
          <a:xfrm>
            <a:off x="5223619" y="3203614"/>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矢印: 右 12">
            <a:extLst>
              <a:ext uri="{FF2B5EF4-FFF2-40B4-BE49-F238E27FC236}">
                <a16:creationId xmlns:a16="http://schemas.microsoft.com/office/drawing/2014/main" id="{6BC5783B-571C-B262-F5BE-C57F45042AAA}"/>
              </a:ext>
            </a:extLst>
          </p:cNvPr>
          <p:cNvSpPr/>
          <p:nvPr/>
        </p:nvSpPr>
        <p:spPr>
          <a:xfrm>
            <a:off x="295384" y="5249196"/>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descr="ダイアグラム が含まれている画像&#10;&#10;AI 生成コンテンツは誤りを含む可能性があります。">
            <a:extLst>
              <a:ext uri="{FF2B5EF4-FFF2-40B4-BE49-F238E27FC236}">
                <a16:creationId xmlns:a16="http://schemas.microsoft.com/office/drawing/2014/main" id="{A59A7DB5-11E4-B6C6-01CE-19B084D4FF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8733" y="4516290"/>
            <a:ext cx="2075056" cy="1800000"/>
          </a:xfrm>
          <a:prstGeom prst="rect">
            <a:avLst/>
          </a:prstGeom>
        </p:spPr>
      </p:pic>
      <p:sp>
        <p:nvSpPr>
          <p:cNvPr id="18" name="矢印: 右 17">
            <a:extLst>
              <a:ext uri="{FF2B5EF4-FFF2-40B4-BE49-F238E27FC236}">
                <a16:creationId xmlns:a16="http://schemas.microsoft.com/office/drawing/2014/main" id="{39FB1D56-2A46-C702-A272-325C7168B927}"/>
              </a:ext>
            </a:extLst>
          </p:cNvPr>
          <p:cNvSpPr/>
          <p:nvPr/>
        </p:nvSpPr>
        <p:spPr>
          <a:xfrm>
            <a:off x="3082785" y="5249196"/>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0" name="図 19" descr="図形 が含まれている画像&#10;&#10;AI 生成コンテンツは誤りを含む可能性があります。">
            <a:extLst>
              <a:ext uri="{FF2B5EF4-FFF2-40B4-BE49-F238E27FC236}">
                <a16:creationId xmlns:a16="http://schemas.microsoft.com/office/drawing/2014/main" id="{D0CB5678-484A-6144-3EF4-0986A11DE0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08054" y="4516290"/>
            <a:ext cx="2089796" cy="1800000"/>
          </a:xfrm>
          <a:prstGeom prst="rect">
            <a:avLst/>
          </a:prstGeom>
        </p:spPr>
      </p:pic>
    </p:spTree>
    <p:extLst>
      <p:ext uri="{BB962C8B-B14F-4D97-AF65-F5344CB8AC3E}">
        <p14:creationId xmlns:p14="http://schemas.microsoft.com/office/powerpoint/2010/main" val="35713574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A30CF647-F757-5069-9B8A-3D21809E9C20}"/>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40F97233-DF6B-6776-F399-7280CC4941C8}"/>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6D3BDA89-3061-601B-6DE1-0A3207BD046E}"/>
              </a:ext>
            </a:extLst>
          </p:cNvPr>
          <p:cNvSpPr txBox="1"/>
          <p:nvPr/>
        </p:nvSpPr>
        <p:spPr>
          <a:xfrm>
            <a:off x="1978" y="4471496"/>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・ブーリアン演算：和、差、積</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B5347870-E149-F7F6-B221-530E523AA85D}"/>
              </a:ext>
            </a:extLst>
          </p:cNvPr>
          <p:cNvSpPr txBox="1"/>
          <p:nvPr/>
        </p:nvSpPr>
        <p:spPr>
          <a:xfrm>
            <a:off x="116632" y="745300"/>
            <a:ext cx="6741368" cy="1170192"/>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～ブーリアン演算～</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ソリッドの形状を、それとは異なるソリッドを用いて変形します。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・体積の合体：和</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・体積のくり抜き：差</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・体積の共通部分：積</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p:txBody>
      </p:sp>
      <p:sp>
        <p:nvSpPr>
          <p:cNvPr id="18" name="矢印: 右 17">
            <a:extLst>
              <a:ext uri="{FF2B5EF4-FFF2-40B4-BE49-F238E27FC236}">
                <a16:creationId xmlns:a16="http://schemas.microsoft.com/office/drawing/2014/main" id="{DAA7D74E-5A87-DF28-3870-2415CCFECBFA}"/>
              </a:ext>
            </a:extLst>
          </p:cNvPr>
          <p:cNvSpPr/>
          <p:nvPr/>
        </p:nvSpPr>
        <p:spPr>
          <a:xfrm>
            <a:off x="4131537" y="1907799"/>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descr="図形&#10;&#10;AI 生成コンテンツは誤りを含む可能性があります。">
            <a:extLst>
              <a:ext uri="{FF2B5EF4-FFF2-40B4-BE49-F238E27FC236}">
                <a16:creationId xmlns:a16="http://schemas.microsoft.com/office/drawing/2014/main" id="{51407E57-9B7A-6246-BF55-F929030194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6245" y="1536884"/>
            <a:ext cx="993962" cy="1080000"/>
          </a:xfrm>
          <a:prstGeom prst="rect">
            <a:avLst/>
          </a:prstGeom>
        </p:spPr>
      </p:pic>
      <p:pic>
        <p:nvPicPr>
          <p:cNvPr id="9" name="図 8" descr="テーブル が含まれている画像&#10;&#10;AI 生成コンテンツは誤りを含む可能性があります。">
            <a:extLst>
              <a:ext uri="{FF2B5EF4-FFF2-40B4-BE49-F238E27FC236}">
                <a16:creationId xmlns:a16="http://schemas.microsoft.com/office/drawing/2014/main" id="{68BC7E88-BE11-F58A-BCE9-4DA15EEDC0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9140" y="1534893"/>
            <a:ext cx="1035197" cy="1080000"/>
          </a:xfrm>
          <a:prstGeom prst="rect">
            <a:avLst/>
          </a:prstGeom>
        </p:spPr>
      </p:pic>
      <p:pic>
        <p:nvPicPr>
          <p:cNvPr id="14" name="図 13" descr="図形&#10;&#10;AI 生成コンテンツは誤りを含む可能性があります。">
            <a:extLst>
              <a:ext uri="{FF2B5EF4-FFF2-40B4-BE49-F238E27FC236}">
                <a16:creationId xmlns:a16="http://schemas.microsoft.com/office/drawing/2014/main" id="{F2F5E353-9F8B-19E4-56C5-B5BFABA1C0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660" y="2813786"/>
            <a:ext cx="1225321" cy="1080000"/>
          </a:xfrm>
          <a:prstGeom prst="rect">
            <a:avLst/>
          </a:prstGeom>
        </p:spPr>
      </p:pic>
      <p:sp>
        <p:nvSpPr>
          <p:cNvPr id="15" name="テキスト ボックス 14">
            <a:extLst>
              <a:ext uri="{FF2B5EF4-FFF2-40B4-BE49-F238E27FC236}">
                <a16:creationId xmlns:a16="http://schemas.microsoft.com/office/drawing/2014/main" id="{CEB0FE50-36AD-826E-F06F-43E3CF8C75D8}"/>
              </a:ext>
            </a:extLst>
          </p:cNvPr>
          <p:cNvSpPr txBox="1"/>
          <p:nvPr/>
        </p:nvSpPr>
        <p:spPr>
          <a:xfrm>
            <a:off x="467461" y="3975293"/>
            <a:ext cx="1027718" cy="307905"/>
          </a:xfrm>
          <a:prstGeom prst="rect">
            <a:avLst/>
          </a:prstGeom>
          <a:noFill/>
        </p:spPr>
        <p:txBody>
          <a:bodyPr wrap="square">
            <a:spAutoFit/>
          </a:bodyPr>
          <a:lstStyle/>
          <a:p>
            <a:pPr algn="ct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和</a:t>
            </a:r>
            <a:r>
              <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rPr>
              <a:t>(</a:t>
            </a: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合体</a:t>
            </a:r>
            <a:r>
              <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rPr>
              <a:t>)</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pic>
        <p:nvPicPr>
          <p:cNvPr id="19" name="図 18" descr="図形, 多角形&#10;&#10;AI 生成コンテンツは誤りを含む可能性があります。">
            <a:extLst>
              <a:ext uri="{FF2B5EF4-FFF2-40B4-BE49-F238E27FC236}">
                <a16:creationId xmlns:a16="http://schemas.microsoft.com/office/drawing/2014/main" id="{466DCDD2-E1EC-7159-BEE3-04B72F5290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97807" y="2813786"/>
            <a:ext cx="1296667" cy="1080000"/>
          </a:xfrm>
          <a:prstGeom prst="rect">
            <a:avLst/>
          </a:prstGeom>
        </p:spPr>
      </p:pic>
      <p:sp>
        <p:nvSpPr>
          <p:cNvPr id="21" name="テキスト ボックス 20">
            <a:extLst>
              <a:ext uri="{FF2B5EF4-FFF2-40B4-BE49-F238E27FC236}">
                <a16:creationId xmlns:a16="http://schemas.microsoft.com/office/drawing/2014/main" id="{C532154C-AAF2-1CB3-3557-9ACBA69B1197}"/>
              </a:ext>
            </a:extLst>
          </p:cNvPr>
          <p:cNvSpPr txBox="1"/>
          <p:nvPr/>
        </p:nvSpPr>
        <p:spPr>
          <a:xfrm>
            <a:off x="3025031" y="1225255"/>
            <a:ext cx="2104082" cy="307905"/>
          </a:xfrm>
          <a:prstGeom prst="rect">
            <a:avLst/>
          </a:prstGeom>
          <a:noFill/>
        </p:spPr>
        <p:txBody>
          <a:bodyPr wrap="square">
            <a:spAutoFit/>
          </a:bodyPr>
          <a:lstStyle/>
          <a:p>
            <a:pPr algn="ct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↓カッターオブジェクト</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22" name="テキスト ボックス 21">
            <a:extLst>
              <a:ext uri="{FF2B5EF4-FFF2-40B4-BE49-F238E27FC236}">
                <a16:creationId xmlns:a16="http://schemas.microsoft.com/office/drawing/2014/main" id="{9EA2BE02-332F-A7BF-03A5-F215D2264C59}"/>
              </a:ext>
            </a:extLst>
          </p:cNvPr>
          <p:cNvSpPr txBox="1"/>
          <p:nvPr/>
        </p:nvSpPr>
        <p:spPr>
          <a:xfrm>
            <a:off x="1988840" y="2224423"/>
            <a:ext cx="1215738" cy="307905"/>
          </a:xfrm>
          <a:prstGeom prst="rect">
            <a:avLst/>
          </a:prstGeom>
          <a:noFill/>
        </p:spPr>
        <p:txBody>
          <a:bodyPr wrap="square">
            <a:spAutoFit/>
          </a:bodyPr>
          <a:lstStyle/>
          <a:p>
            <a:pPr algn="ct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ターゲット→</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23" name="テキスト ボックス 22">
            <a:extLst>
              <a:ext uri="{FF2B5EF4-FFF2-40B4-BE49-F238E27FC236}">
                <a16:creationId xmlns:a16="http://schemas.microsoft.com/office/drawing/2014/main" id="{38D8DAE8-0BB3-2248-571A-FF33C3D40216}"/>
              </a:ext>
            </a:extLst>
          </p:cNvPr>
          <p:cNvSpPr txBox="1"/>
          <p:nvPr/>
        </p:nvSpPr>
        <p:spPr>
          <a:xfrm>
            <a:off x="2040328" y="3975293"/>
            <a:ext cx="1211624" cy="307905"/>
          </a:xfrm>
          <a:prstGeom prst="rect">
            <a:avLst/>
          </a:prstGeom>
          <a:noFill/>
        </p:spPr>
        <p:txBody>
          <a:bodyPr wrap="square">
            <a:spAutoFit/>
          </a:bodyPr>
          <a:lstStyle/>
          <a:p>
            <a:pPr algn="ct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差</a:t>
            </a:r>
            <a:r>
              <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rPr>
              <a:t>(</a:t>
            </a: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くり抜き</a:t>
            </a:r>
            <a:r>
              <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rPr>
              <a:t>)</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pic>
        <p:nvPicPr>
          <p:cNvPr id="26" name="図 25" descr="スポーツゲーム, ガラス, ボール, テーブル が含まれている画像&#10;&#10;AI 生成コンテンツは誤りを含む可能性があります。">
            <a:extLst>
              <a:ext uri="{FF2B5EF4-FFF2-40B4-BE49-F238E27FC236}">
                <a16:creationId xmlns:a16="http://schemas.microsoft.com/office/drawing/2014/main" id="{20AE2CC3-3BFC-2EFE-3F9A-694C21EA880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8300" y="2706995"/>
            <a:ext cx="1118163" cy="1080000"/>
          </a:xfrm>
          <a:prstGeom prst="rect">
            <a:avLst/>
          </a:prstGeom>
        </p:spPr>
      </p:pic>
      <p:sp>
        <p:nvSpPr>
          <p:cNvPr id="27" name="テキスト ボックス 26">
            <a:extLst>
              <a:ext uri="{FF2B5EF4-FFF2-40B4-BE49-F238E27FC236}">
                <a16:creationId xmlns:a16="http://schemas.microsoft.com/office/drawing/2014/main" id="{77DCEF26-6AE1-C7A0-DE99-747803A6BA6B}"/>
              </a:ext>
            </a:extLst>
          </p:cNvPr>
          <p:cNvSpPr txBox="1"/>
          <p:nvPr/>
        </p:nvSpPr>
        <p:spPr>
          <a:xfrm>
            <a:off x="3619112" y="3975293"/>
            <a:ext cx="1371122" cy="307905"/>
          </a:xfrm>
          <a:prstGeom prst="rect">
            <a:avLst/>
          </a:prstGeom>
          <a:noFill/>
        </p:spPr>
        <p:txBody>
          <a:bodyPr wrap="square">
            <a:spAutoFit/>
          </a:bodyPr>
          <a:lstStyle/>
          <a:p>
            <a:pPr algn="ct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積</a:t>
            </a:r>
            <a:r>
              <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rPr>
              <a:t>(</a:t>
            </a: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共通部分</a:t>
            </a:r>
            <a:r>
              <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rPr>
              <a:t>)</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7885011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95005A89-A995-674B-59E6-652741602858}"/>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F80240B1-8A83-17BD-FB39-442A686C1661}"/>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E3EC50A2-F23E-6E4D-2F2A-8A9F8FF25344}"/>
              </a:ext>
            </a:extLst>
          </p:cNvPr>
          <p:cNvSpPr txBox="1"/>
          <p:nvPr/>
        </p:nvSpPr>
        <p:spPr>
          <a:xfrm>
            <a:off x="116631" y="7507363"/>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・ブーリアン演算：和</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4ED10680-FB19-4922-B465-846BF53984A8}"/>
              </a:ext>
            </a:extLst>
          </p:cNvPr>
          <p:cNvSpPr txBox="1"/>
          <p:nvPr/>
        </p:nvSpPr>
        <p:spPr>
          <a:xfrm>
            <a:off x="116632" y="745300"/>
            <a:ext cx="6741368" cy="739048"/>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演習：ブーリアン演算：和</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まず、適当な立方体と円柱を、それぞれ作成してください。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立方体と円柱の一部が重なるように、それぞれ移動させてください。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29" name="図 28" descr="図形, 四角形&#10;&#10;AI 生成コンテンツは誤りを含む可能性があります。">
            <a:extLst>
              <a:ext uri="{FF2B5EF4-FFF2-40B4-BE49-F238E27FC236}">
                <a16:creationId xmlns:a16="http://schemas.microsoft.com/office/drawing/2014/main" id="{1F3D0446-7F49-75F8-B2FB-ECFCF6163B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911" y="1484348"/>
            <a:ext cx="1746818" cy="1080000"/>
          </a:xfrm>
          <a:prstGeom prst="rect">
            <a:avLst/>
          </a:prstGeom>
        </p:spPr>
      </p:pic>
      <p:pic>
        <p:nvPicPr>
          <p:cNvPr id="31" name="図 30" descr="図形, 四角形&#10;&#10;AI 生成コンテンツは誤りを含む可能性があります。">
            <a:extLst>
              <a:ext uri="{FF2B5EF4-FFF2-40B4-BE49-F238E27FC236}">
                <a16:creationId xmlns:a16="http://schemas.microsoft.com/office/drawing/2014/main" id="{FF35ED4B-F33E-12C2-1EC3-262A7AA980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9224" y="1484348"/>
            <a:ext cx="1066329" cy="1080000"/>
          </a:xfrm>
          <a:prstGeom prst="rect">
            <a:avLst/>
          </a:prstGeom>
        </p:spPr>
      </p:pic>
      <p:sp>
        <p:nvSpPr>
          <p:cNvPr id="32" name="矢印: 右 31">
            <a:extLst>
              <a:ext uri="{FF2B5EF4-FFF2-40B4-BE49-F238E27FC236}">
                <a16:creationId xmlns:a16="http://schemas.microsoft.com/office/drawing/2014/main" id="{C3ABAE05-F7FE-A190-E7AB-FCDCD0EBCDE1}"/>
              </a:ext>
            </a:extLst>
          </p:cNvPr>
          <p:cNvSpPr/>
          <p:nvPr/>
        </p:nvSpPr>
        <p:spPr>
          <a:xfrm>
            <a:off x="1988840" y="1875417"/>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4" name="図 33" descr="アプリケーション が含まれている画像&#10;&#10;AI 生成コンテンツは誤りを含む可能性があります。">
            <a:extLst>
              <a:ext uri="{FF2B5EF4-FFF2-40B4-BE49-F238E27FC236}">
                <a16:creationId xmlns:a16="http://schemas.microsoft.com/office/drawing/2014/main" id="{CA58E457-9CF3-AD6E-E6CF-A10CE02141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4" y="2620001"/>
            <a:ext cx="3604802" cy="720000"/>
          </a:xfrm>
          <a:prstGeom prst="rect">
            <a:avLst/>
          </a:prstGeom>
        </p:spPr>
      </p:pic>
      <p:sp>
        <p:nvSpPr>
          <p:cNvPr id="35" name="正方形/長方形 34">
            <a:extLst>
              <a:ext uri="{FF2B5EF4-FFF2-40B4-BE49-F238E27FC236}">
                <a16:creationId xmlns:a16="http://schemas.microsoft.com/office/drawing/2014/main" id="{8F0CEC0B-0616-56E0-C097-3CED9E70887A}"/>
              </a:ext>
            </a:extLst>
          </p:cNvPr>
          <p:cNvSpPr/>
          <p:nvPr/>
        </p:nvSpPr>
        <p:spPr>
          <a:xfrm>
            <a:off x="3429000" y="2877123"/>
            <a:ext cx="231348" cy="280528"/>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sp>
        <p:nvSpPr>
          <p:cNvPr id="36" name="正方形/長方形 35">
            <a:extLst>
              <a:ext uri="{FF2B5EF4-FFF2-40B4-BE49-F238E27FC236}">
                <a16:creationId xmlns:a16="http://schemas.microsoft.com/office/drawing/2014/main" id="{C3085E37-6F78-1340-AE31-D2F852BE163B}"/>
              </a:ext>
            </a:extLst>
          </p:cNvPr>
          <p:cNvSpPr/>
          <p:nvPr/>
        </p:nvSpPr>
        <p:spPr>
          <a:xfrm>
            <a:off x="99414" y="2724442"/>
            <a:ext cx="3617618" cy="615560"/>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pic>
        <p:nvPicPr>
          <p:cNvPr id="39" name="図 38" descr="テキスト&#10;&#10;AI 生成コンテンツは誤りを含む可能性があります。">
            <a:extLst>
              <a:ext uri="{FF2B5EF4-FFF2-40B4-BE49-F238E27FC236}">
                <a16:creationId xmlns:a16="http://schemas.microsoft.com/office/drawing/2014/main" id="{78E54881-7417-C5A0-17AA-3F305595CD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3999" y="2273228"/>
            <a:ext cx="2705478" cy="1066949"/>
          </a:xfrm>
          <a:prstGeom prst="rect">
            <a:avLst/>
          </a:prstGeom>
        </p:spPr>
      </p:pic>
      <p:sp>
        <p:nvSpPr>
          <p:cNvPr id="40" name="テキスト ボックス 39">
            <a:extLst>
              <a:ext uri="{FF2B5EF4-FFF2-40B4-BE49-F238E27FC236}">
                <a16:creationId xmlns:a16="http://schemas.microsoft.com/office/drawing/2014/main" id="{82D5C1AD-E9E5-307F-0419-9ABCECD21369}"/>
              </a:ext>
            </a:extLst>
          </p:cNvPr>
          <p:cNvSpPr txBox="1"/>
          <p:nvPr/>
        </p:nvSpPr>
        <p:spPr>
          <a:xfrm>
            <a:off x="116632" y="3444442"/>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次に、デザインタブから、「組合せ」アイコンを実行して、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ターゲット</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変化させられる</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オブジェクトを選択します。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44" name="図 43" descr="図形&#10;&#10;AI 生成コンテンツは誤りを含む可能性があります。">
            <a:extLst>
              <a:ext uri="{FF2B5EF4-FFF2-40B4-BE49-F238E27FC236}">
                <a16:creationId xmlns:a16="http://schemas.microsoft.com/office/drawing/2014/main" id="{21F7F353-17AA-CFA1-C18E-0A91E51FBB9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414" y="4006860"/>
            <a:ext cx="1313904" cy="1080000"/>
          </a:xfrm>
          <a:prstGeom prst="rect">
            <a:avLst/>
          </a:prstGeom>
        </p:spPr>
      </p:pic>
      <p:sp>
        <p:nvSpPr>
          <p:cNvPr id="45" name="矢印: 右 44">
            <a:extLst>
              <a:ext uri="{FF2B5EF4-FFF2-40B4-BE49-F238E27FC236}">
                <a16:creationId xmlns:a16="http://schemas.microsoft.com/office/drawing/2014/main" id="{858CB554-1FF0-5BE7-1CEB-378EF7255CF9}"/>
              </a:ext>
            </a:extLst>
          </p:cNvPr>
          <p:cNvSpPr/>
          <p:nvPr/>
        </p:nvSpPr>
        <p:spPr>
          <a:xfrm>
            <a:off x="1576637" y="4379766"/>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7" name="図 46" descr="図形&#10;&#10;AI 生成コンテンツは誤りを含む可能性があります。">
            <a:extLst>
              <a:ext uri="{FF2B5EF4-FFF2-40B4-BE49-F238E27FC236}">
                <a16:creationId xmlns:a16="http://schemas.microsoft.com/office/drawing/2014/main" id="{7F052B5F-6C6F-41E7-3F54-870C90F87C3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81279" y="4006860"/>
            <a:ext cx="1335790" cy="1080000"/>
          </a:xfrm>
          <a:prstGeom prst="rect">
            <a:avLst/>
          </a:prstGeom>
        </p:spPr>
      </p:pic>
      <p:pic>
        <p:nvPicPr>
          <p:cNvPr id="4" name="図 3" descr="テキスト&#10;&#10;AI 生成コンテンツは誤りを含む可能性があります。">
            <a:extLst>
              <a:ext uri="{FF2B5EF4-FFF2-40B4-BE49-F238E27FC236}">
                <a16:creationId xmlns:a16="http://schemas.microsoft.com/office/drawing/2014/main" id="{905B2575-EB15-40B9-5BA3-263128B289D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5273" y="5809861"/>
            <a:ext cx="1888643" cy="1080000"/>
          </a:xfrm>
          <a:prstGeom prst="rect">
            <a:avLst/>
          </a:prstGeom>
        </p:spPr>
      </p:pic>
      <p:sp>
        <p:nvSpPr>
          <p:cNvPr id="5" name="テキスト ボックス 4">
            <a:extLst>
              <a:ext uri="{FF2B5EF4-FFF2-40B4-BE49-F238E27FC236}">
                <a16:creationId xmlns:a16="http://schemas.microsoft.com/office/drawing/2014/main" id="{7C9FCF52-5158-F71D-B6A0-A924A8FD4ECC}"/>
              </a:ext>
            </a:extLst>
          </p:cNvPr>
          <p:cNvSpPr txBox="1"/>
          <p:nvPr/>
        </p:nvSpPr>
        <p:spPr>
          <a:xfrm>
            <a:off x="116632" y="5190114"/>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デザインウィンドウ左上から「マージするボディを選択」アイコンを実行して、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合体させるオブジェクトを選択します。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10" name="図 9" descr="グラフ, じょうごグラフ&#10;&#10;AI 生成コンテンツは誤りを含む可能性があります。">
            <a:extLst>
              <a:ext uri="{FF2B5EF4-FFF2-40B4-BE49-F238E27FC236}">
                <a16:creationId xmlns:a16="http://schemas.microsoft.com/office/drawing/2014/main" id="{91B11981-C72D-B52D-12D1-EC538D100DF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35113" y="5816845"/>
            <a:ext cx="1152000" cy="1080000"/>
          </a:xfrm>
          <a:prstGeom prst="rect">
            <a:avLst/>
          </a:prstGeom>
        </p:spPr>
      </p:pic>
      <p:sp>
        <p:nvSpPr>
          <p:cNvPr id="11" name="矢印: 右 10">
            <a:extLst>
              <a:ext uri="{FF2B5EF4-FFF2-40B4-BE49-F238E27FC236}">
                <a16:creationId xmlns:a16="http://schemas.microsoft.com/office/drawing/2014/main" id="{734A7C64-BB7F-C39C-4F28-7CB08CE00D4A}"/>
              </a:ext>
            </a:extLst>
          </p:cNvPr>
          <p:cNvSpPr/>
          <p:nvPr/>
        </p:nvSpPr>
        <p:spPr>
          <a:xfrm>
            <a:off x="3812336" y="6189752"/>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descr="図形, 四角形&#10;&#10;AI 生成コンテンツは誤りを含む可能性があります。">
            <a:extLst>
              <a:ext uri="{FF2B5EF4-FFF2-40B4-BE49-F238E27FC236}">
                <a16:creationId xmlns:a16="http://schemas.microsoft.com/office/drawing/2014/main" id="{A0FEE015-7934-8487-78B6-DCF24D38A92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489806" y="5815952"/>
            <a:ext cx="995844" cy="1080000"/>
          </a:xfrm>
          <a:prstGeom prst="rect">
            <a:avLst/>
          </a:prstGeom>
        </p:spPr>
      </p:pic>
      <p:sp>
        <p:nvSpPr>
          <p:cNvPr id="16" name="テキスト ボックス 15">
            <a:extLst>
              <a:ext uri="{FF2B5EF4-FFF2-40B4-BE49-F238E27FC236}">
                <a16:creationId xmlns:a16="http://schemas.microsoft.com/office/drawing/2014/main" id="{0FD5BA28-032D-C8AA-A1B0-2ACFD47089D4}"/>
              </a:ext>
            </a:extLst>
          </p:cNvPr>
          <p:cNvSpPr txBox="1"/>
          <p:nvPr/>
        </p:nvSpPr>
        <p:spPr>
          <a:xfrm>
            <a:off x="116632" y="7104639"/>
            <a:ext cx="6741368" cy="307905"/>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最後に、二つのソリッドが合体したことを確認してください。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888154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F20BA46C-3766-201E-5CA0-C4B6999DFC57}"/>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BBD42267-DBEB-0A32-3677-2CDA8EAF423D}"/>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8" name="テキスト ボックス 7">
            <a:extLst>
              <a:ext uri="{FF2B5EF4-FFF2-40B4-BE49-F238E27FC236}">
                <a16:creationId xmlns:a16="http://schemas.microsoft.com/office/drawing/2014/main" id="{3F02483A-F0F0-AA74-F51B-CC607C01336C}"/>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～ビューイング～</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デザインウィンドウで</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3D</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モデルを閲覧する方法。</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4" name="テキスト ボックス 3">
            <a:extLst>
              <a:ext uri="{FF2B5EF4-FFF2-40B4-BE49-F238E27FC236}">
                <a16:creationId xmlns:a16="http://schemas.microsoft.com/office/drawing/2014/main" id="{82C794ED-2754-6158-FA37-0AD657EA6F9B}"/>
              </a:ext>
            </a:extLst>
          </p:cNvPr>
          <p:cNvSpPr txBox="1"/>
          <p:nvPr/>
        </p:nvSpPr>
        <p:spPr>
          <a:xfrm>
            <a:off x="116632" y="8757681"/>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・スピン、パン、ズーム操作</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11" name="テキスト ボックス 10">
            <a:extLst>
              <a:ext uri="{FF2B5EF4-FFF2-40B4-BE49-F238E27FC236}">
                <a16:creationId xmlns:a16="http://schemas.microsoft.com/office/drawing/2014/main" id="{F63F8487-6920-9088-3F5C-FAE147D93EDD}"/>
              </a:ext>
            </a:extLst>
          </p:cNvPr>
          <p:cNvSpPr txBox="1"/>
          <p:nvPr/>
        </p:nvSpPr>
        <p:spPr>
          <a:xfrm>
            <a:off x="116632" y="1268777"/>
            <a:ext cx="6741368" cy="276999"/>
          </a:xfrm>
          <a:prstGeom prst="rect">
            <a:avLst/>
          </a:prstGeom>
          <a:noFill/>
        </p:spPr>
        <p:txBody>
          <a:bodyPr wrap="square">
            <a:spAutoFit/>
          </a:bodyPr>
          <a:lstStyle/>
          <a:p>
            <a:r>
              <a:rPr lang="ja-JP" altLang="en-US" sz="1200" dirty="0">
                <a:solidFill>
                  <a:srgbClr val="92D050"/>
                </a:solidFill>
                <a:latin typeface="UD デジタル 教科書体 NK-R" panose="02020400000000000000" pitchFamily="18" charset="-128"/>
                <a:ea typeface="UD デジタル 教科書体 NK-R" panose="02020400000000000000" pitchFamily="18" charset="-128"/>
              </a:rPr>
              <a:t>・提供データを閲覧して構造を理解するために実施します。</a:t>
            </a:r>
            <a:endParaRPr lang="en-US" altLang="ja-JP" sz="1200" dirty="0">
              <a:solidFill>
                <a:srgbClr val="92D050"/>
              </a:solidFill>
              <a:latin typeface="UD デジタル 教科書体 NK-R" panose="02020400000000000000" pitchFamily="18" charset="-128"/>
              <a:ea typeface="UD デジタル 教科書体 NK-R" panose="02020400000000000000" pitchFamily="18" charset="-128"/>
            </a:endParaRPr>
          </a:p>
        </p:txBody>
      </p:sp>
      <p:pic>
        <p:nvPicPr>
          <p:cNvPr id="7" name="図 6" descr="グラフ が含まれている画像&#10;&#10;AI 生成コンテンツは誤りを含む可能性があります。">
            <a:extLst>
              <a:ext uri="{FF2B5EF4-FFF2-40B4-BE49-F238E27FC236}">
                <a16:creationId xmlns:a16="http://schemas.microsoft.com/office/drawing/2014/main" id="{3993A515-3DED-1B76-A5EF-611673C422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2" y="1628402"/>
            <a:ext cx="4296375" cy="514422"/>
          </a:xfrm>
          <a:prstGeom prst="rect">
            <a:avLst/>
          </a:prstGeom>
        </p:spPr>
      </p:pic>
      <p:sp>
        <p:nvSpPr>
          <p:cNvPr id="9" name="テキスト ボックス 8">
            <a:extLst>
              <a:ext uri="{FF2B5EF4-FFF2-40B4-BE49-F238E27FC236}">
                <a16:creationId xmlns:a16="http://schemas.microsoft.com/office/drawing/2014/main" id="{0106C0CC-5C18-B524-50BC-14E81259EE6E}"/>
              </a:ext>
            </a:extLst>
          </p:cNvPr>
          <p:cNvSpPr txBox="1"/>
          <p:nvPr/>
        </p:nvSpPr>
        <p:spPr>
          <a:xfrm>
            <a:off x="116632" y="3535897"/>
            <a:ext cx="6741368" cy="523477"/>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スピン操作</a:t>
            </a:r>
            <a:r>
              <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rPr>
              <a:t>(</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モデルを中心にカメラが回転移動</a:t>
            </a:r>
            <a:r>
              <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rPr>
              <a:t>)</a:t>
            </a: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モデルを対象に、スピン操作を実行してください。</a:t>
            </a:r>
          </a:p>
        </p:txBody>
      </p:sp>
      <p:pic>
        <p:nvPicPr>
          <p:cNvPr id="14" name="図 13" descr="概略図&#10;&#10;AI 生成コンテンツは誤りを含む可能性があります。">
            <a:extLst>
              <a:ext uri="{FF2B5EF4-FFF2-40B4-BE49-F238E27FC236}">
                <a16:creationId xmlns:a16="http://schemas.microsoft.com/office/drawing/2014/main" id="{241FEF48-4CD4-48D7-57DA-B3C8C7F8D5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32" y="2191753"/>
            <a:ext cx="4372585" cy="543001"/>
          </a:xfrm>
          <a:prstGeom prst="rect">
            <a:avLst/>
          </a:prstGeom>
        </p:spPr>
      </p:pic>
      <p:pic>
        <p:nvPicPr>
          <p:cNvPr id="17" name="図 16" descr="テキスト&#10;&#10;AI 生成コンテンツは誤りを含む可能性があります。">
            <a:extLst>
              <a:ext uri="{FF2B5EF4-FFF2-40B4-BE49-F238E27FC236}">
                <a16:creationId xmlns:a16="http://schemas.microsoft.com/office/drawing/2014/main" id="{BC850BC9-440C-23D0-E9B8-17E2758DA25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394" y="2783683"/>
            <a:ext cx="4363059" cy="543001"/>
          </a:xfrm>
          <a:prstGeom prst="rect">
            <a:avLst/>
          </a:prstGeom>
        </p:spPr>
      </p:pic>
      <p:grpSp>
        <p:nvGrpSpPr>
          <p:cNvPr id="38" name="グループ化 37">
            <a:extLst>
              <a:ext uri="{FF2B5EF4-FFF2-40B4-BE49-F238E27FC236}">
                <a16:creationId xmlns:a16="http://schemas.microsoft.com/office/drawing/2014/main" id="{B513F082-764F-22C5-9E80-913E2707BD99}"/>
              </a:ext>
            </a:extLst>
          </p:cNvPr>
          <p:cNvGrpSpPr/>
          <p:nvPr/>
        </p:nvGrpSpPr>
        <p:grpSpPr>
          <a:xfrm>
            <a:off x="254454" y="3967006"/>
            <a:ext cx="1877452" cy="1080000"/>
            <a:chOff x="116632" y="4069046"/>
            <a:chExt cx="3129087" cy="1800000"/>
          </a:xfrm>
        </p:grpSpPr>
        <p:pic>
          <p:nvPicPr>
            <p:cNvPr id="22" name="図 21">
              <a:extLst>
                <a:ext uri="{FF2B5EF4-FFF2-40B4-BE49-F238E27FC236}">
                  <a16:creationId xmlns:a16="http://schemas.microsoft.com/office/drawing/2014/main" id="{038FF87D-5BB3-4BC8-1B5E-F25269B5FDD6}"/>
                </a:ext>
              </a:extLst>
            </p:cNvPr>
            <p:cNvPicPr>
              <a:picLocks noChangeAspect="1"/>
            </p:cNvPicPr>
            <p:nvPr/>
          </p:nvPicPr>
          <p:blipFill>
            <a:blip r:embed="rId5">
              <a:extLst>
                <a:ext uri="{28A0092B-C50C-407E-A947-70E740481C1C}">
                  <a14:useLocalDpi xmlns:a14="http://schemas.microsoft.com/office/drawing/2010/main" val="0"/>
                </a:ext>
              </a:extLst>
            </a:blip>
            <a:srcRect t="4693"/>
            <a:stretch>
              <a:fillRect/>
            </a:stretch>
          </p:blipFill>
          <p:spPr>
            <a:xfrm>
              <a:off x="116632" y="4069046"/>
              <a:ext cx="1031725" cy="1800000"/>
            </a:xfrm>
            <a:prstGeom prst="rect">
              <a:avLst/>
            </a:prstGeom>
          </p:spPr>
        </p:pic>
        <p:sp>
          <p:nvSpPr>
            <p:cNvPr id="25" name="矢印: 右 24">
              <a:extLst>
                <a:ext uri="{FF2B5EF4-FFF2-40B4-BE49-F238E27FC236}">
                  <a16:creationId xmlns:a16="http://schemas.microsoft.com/office/drawing/2014/main" id="{2596366C-1193-400A-9B49-ED747E78A2E8}"/>
                </a:ext>
              </a:extLst>
            </p:cNvPr>
            <p:cNvSpPr/>
            <p:nvPr/>
          </p:nvSpPr>
          <p:spPr>
            <a:xfrm>
              <a:off x="1352587" y="4789046"/>
              <a:ext cx="360040" cy="360000"/>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7" name="図 26" descr="光 が含まれている画像&#10;&#10;AI 生成コンテンツは誤りを含む可能性があります。">
              <a:extLst>
                <a:ext uri="{FF2B5EF4-FFF2-40B4-BE49-F238E27FC236}">
                  <a16:creationId xmlns:a16="http://schemas.microsoft.com/office/drawing/2014/main" id="{41418B29-9C6E-DA0B-895F-7E9E800D125A}"/>
                </a:ext>
              </a:extLst>
            </p:cNvPr>
            <p:cNvPicPr>
              <a:picLocks noChangeAspect="1"/>
            </p:cNvPicPr>
            <p:nvPr/>
          </p:nvPicPr>
          <p:blipFill>
            <a:blip r:embed="rId6">
              <a:extLst>
                <a:ext uri="{28A0092B-C50C-407E-A947-70E740481C1C}">
                  <a14:useLocalDpi xmlns:a14="http://schemas.microsoft.com/office/drawing/2010/main" val="0"/>
                </a:ext>
              </a:extLst>
            </a:blip>
            <a:srcRect t="5618"/>
            <a:stretch>
              <a:fillRect/>
            </a:stretch>
          </p:blipFill>
          <p:spPr>
            <a:xfrm>
              <a:off x="1916857" y="4069046"/>
              <a:ext cx="1328862" cy="1800000"/>
            </a:xfrm>
            <a:prstGeom prst="rect">
              <a:avLst/>
            </a:prstGeom>
          </p:spPr>
        </p:pic>
      </p:grpSp>
      <p:sp>
        <p:nvSpPr>
          <p:cNvPr id="28" name="円弧 27">
            <a:extLst>
              <a:ext uri="{FF2B5EF4-FFF2-40B4-BE49-F238E27FC236}">
                <a16:creationId xmlns:a16="http://schemas.microsoft.com/office/drawing/2014/main" id="{EB749279-278F-4F69-055E-22FA46A008DE}"/>
              </a:ext>
            </a:extLst>
          </p:cNvPr>
          <p:cNvSpPr/>
          <p:nvPr/>
        </p:nvSpPr>
        <p:spPr>
          <a:xfrm flipV="1">
            <a:off x="1106301" y="4432571"/>
            <a:ext cx="919855" cy="511372"/>
          </a:xfrm>
          <a:prstGeom prst="arc">
            <a:avLst/>
          </a:prstGeom>
          <a:ln w="38100">
            <a:solidFill>
              <a:srgbClr val="FF505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p>
        </p:txBody>
      </p:sp>
      <p:pic>
        <p:nvPicPr>
          <p:cNvPr id="31" name="図 30" descr="光 が含まれている画像&#10;&#10;AI 生成コンテンツは誤りを含む可能性があります。">
            <a:extLst>
              <a:ext uri="{FF2B5EF4-FFF2-40B4-BE49-F238E27FC236}">
                <a16:creationId xmlns:a16="http://schemas.microsoft.com/office/drawing/2014/main" id="{BE18A7D8-64F2-98A7-D7E8-400EDEFE2FE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0282" y="5697441"/>
            <a:ext cx="1531959" cy="1073094"/>
          </a:xfrm>
          <a:prstGeom prst="rect">
            <a:avLst/>
          </a:prstGeom>
        </p:spPr>
      </p:pic>
      <p:pic>
        <p:nvPicPr>
          <p:cNvPr id="34" name="図 33" descr="光 が含まれている画像&#10;&#10;AI 生成コンテンツは誤りを含む可能性があります。">
            <a:extLst>
              <a:ext uri="{FF2B5EF4-FFF2-40B4-BE49-F238E27FC236}">
                <a16:creationId xmlns:a16="http://schemas.microsoft.com/office/drawing/2014/main" id="{8A9027AF-23C8-03F7-79B4-F6F8418A7C2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92187" y="5704347"/>
            <a:ext cx="1399843" cy="1073094"/>
          </a:xfrm>
          <a:prstGeom prst="rect">
            <a:avLst/>
          </a:prstGeom>
        </p:spPr>
      </p:pic>
      <p:sp>
        <p:nvSpPr>
          <p:cNvPr id="35" name="矢印: 右 34">
            <a:extLst>
              <a:ext uri="{FF2B5EF4-FFF2-40B4-BE49-F238E27FC236}">
                <a16:creationId xmlns:a16="http://schemas.microsoft.com/office/drawing/2014/main" id="{C2280032-3C2F-B8FE-BD0B-ABC01A7A57C3}"/>
              </a:ext>
            </a:extLst>
          </p:cNvPr>
          <p:cNvSpPr/>
          <p:nvPr/>
        </p:nvSpPr>
        <p:spPr>
          <a:xfrm>
            <a:off x="2454775" y="7837251"/>
            <a:ext cx="214643" cy="214619"/>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7" name="直線矢印コネクタ 36">
            <a:extLst>
              <a:ext uri="{FF2B5EF4-FFF2-40B4-BE49-F238E27FC236}">
                <a16:creationId xmlns:a16="http://schemas.microsoft.com/office/drawing/2014/main" id="{3020A60A-7735-4BAA-EE12-232BEE5026D1}"/>
              </a:ext>
            </a:extLst>
          </p:cNvPr>
          <p:cNvCxnSpPr/>
          <p:nvPr/>
        </p:nvCxnSpPr>
        <p:spPr>
          <a:xfrm>
            <a:off x="2562097" y="6240894"/>
            <a:ext cx="493678" cy="0"/>
          </a:xfrm>
          <a:prstGeom prst="straightConnector1">
            <a:avLst/>
          </a:prstGeom>
          <a:ln w="38100">
            <a:solidFill>
              <a:srgbClr val="FF5050"/>
            </a:solidFill>
            <a:headEnd type="non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41" name="テキスト ボックス 40">
            <a:extLst>
              <a:ext uri="{FF2B5EF4-FFF2-40B4-BE49-F238E27FC236}">
                <a16:creationId xmlns:a16="http://schemas.microsoft.com/office/drawing/2014/main" id="{1C339749-C40C-7022-4FA2-2670656A9202}"/>
              </a:ext>
            </a:extLst>
          </p:cNvPr>
          <p:cNvSpPr txBox="1"/>
          <p:nvPr/>
        </p:nvSpPr>
        <p:spPr>
          <a:xfrm>
            <a:off x="116632" y="5249809"/>
            <a:ext cx="6741368" cy="523477"/>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パン操作</a:t>
            </a:r>
            <a:r>
              <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rPr>
              <a:t>(</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モデルに対してカメラが平行移動</a:t>
            </a:r>
            <a:r>
              <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rPr>
              <a:t>)</a:t>
            </a: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モデルを対象に、パン操作を実行してください。</a:t>
            </a:r>
          </a:p>
        </p:txBody>
      </p:sp>
      <p:sp>
        <p:nvSpPr>
          <p:cNvPr id="42" name="テキスト ボックス 41">
            <a:extLst>
              <a:ext uri="{FF2B5EF4-FFF2-40B4-BE49-F238E27FC236}">
                <a16:creationId xmlns:a16="http://schemas.microsoft.com/office/drawing/2014/main" id="{B3557733-F5E1-92AB-297F-EFD3600E48E5}"/>
              </a:ext>
            </a:extLst>
          </p:cNvPr>
          <p:cNvSpPr txBox="1"/>
          <p:nvPr/>
        </p:nvSpPr>
        <p:spPr>
          <a:xfrm>
            <a:off x="116632" y="6999646"/>
            <a:ext cx="6741368" cy="523477"/>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ズーム操作</a:t>
            </a:r>
            <a:r>
              <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rPr>
              <a:t>(</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モデルに対してカメラの画角が寄る</a:t>
            </a:r>
            <a:r>
              <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rPr>
              <a:t>/</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引く</a:t>
            </a:r>
            <a:r>
              <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rPr>
              <a:t>)</a:t>
            </a: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モデルを対象に、ズーム操作を実行してください。</a:t>
            </a:r>
          </a:p>
        </p:txBody>
      </p:sp>
      <p:pic>
        <p:nvPicPr>
          <p:cNvPr id="44" name="図 43" descr="ダイアグラム が含まれている画像&#10;&#10;AI 生成コンテンツは誤りを含む可能性があります。">
            <a:extLst>
              <a:ext uri="{FF2B5EF4-FFF2-40B4-BE49-F238E27FC236}">
                <a16:creationId xmlns:a16="http://schemas.microsoft.com/office/drawing/2014/main" id="{D9B093D5-D42D-CA26-4D30-477ED73A767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54454" y="7404561"/>
            <a:ext cx="2034765" cy="1080000"/>
          </a:xfrm>
          <a:prstGeom prst="rect">
            <a:avLst/>
          </a:prstGeom>
        </p:spPr>
      </p:pic>
      <p:pic>
        <p:nvPicPr>
          <p:cNvPr id="46" name="図 45" descr="アイコン が含まれている画像&#10;&#10;AI 生成コンテンツは誤りを含む可能性があります。">
            <a:extLst>
              <a:ext uri="{FF2B5EF4-FFF2-40B4-BE49-F238E27FC236}">
                <a16:creationId xmlns:a16="http://schemas.microsoft.com/office/drawing/2014/main" id="{F7C4EEF7-69F0-9F10-2203-F2CA6676732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830876" y="7421083"/>
            <a:ext cx="2052376" cy="1080000"/>
          </a:xfrm>
          <a:prstGeom prst="rect">
            <a:avLst/>
          </a:prstGeom>
        </p:spPr>
      </p:pic>
      <p:sp>
        <p:nvSpPr>
          <p:cNvPr id="47" name="矢印: 右 46">
            <a:extLst>
              <a:ext uri="{FF2B5EF4-FFF2-40B4-BE49-F238E27FC236}">
                <a16:creationId xmlns:a16="http://schemas.microsoft.com/office/drawing/2014/main" id="{4F184F4D-6C18-0CA7-AD25-827A38D76CF1}"/>
              </a:ext>
            </a:extLst>
          </p:cNvPr>
          <p:cNvSpPr/>
          <p:nvPr/>
        </p:nvSpPr>
        <p:spPr>
          <a:xfrm>
            <a:off x="1985268" y="6133584"/>
            <a:ext cx="214643" cy="214619"/>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6749130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EE3101EF-F4C1-2119-CB51-99450E4F5E36}"/>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22B38587-4B3B-CE0F-96E8-E619D55F3177}"/>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E019C056-CCCB-EF09-E197-B578CBA630E8}"/>
              </a:ext>
            </a:extLst>
          </p:cNvPr>
          <p:cNvSpPr txBox="1"/>
          <p:nvPr/>
        </p:nvSpPr>
        <p:spPr>
          <a:xfrm>
            <a:off x="116631" y="8805428"/>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・ブーリアン演算：差</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2287BA8E-8028-5E54-304E-560C65025280}"/>
              </a:ext>
            </a:extLst>
          </p:cNvPr>
          <p:cNvSpPr txBox="1"/>
          <p:nvPr/>
        </p:nvSpPr>
        <p:spPr>
          <a:xfrm>
            <a:off x="116632" y="745300"/>
            <a:ext cx="6741368" cy="739048"/>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演習：ブーリアン演算：差</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まず、適当な立方体と円柱を、それぞれ作成してください。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立方体と円柱の一部が重なるように、それぞれ移動させてください。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29" name="図 28" descr="図形, 四角形&#10;&#10;AI 生成コンテンツは誤りを含む可能性があります。">
            <a:extLst>
              <a:ext uri="{FF2B5EF4-FFF2-40B4-BE49-F238E27FC236}">
                <a16:creationId xmlns:a16="http://schemas.microsoft.com/office/drawing/2014/main" id="{142A46D2-6380-6EDA-7C06-3893278D73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911" y="1484348"/>
            <a:ext cx="1746818" cy="1080000"/>
          </a:xfrm>
          <a:prstGeom prst="rect">
            <a:avLst/>
          </a:prstGeom>
        </p:spPr>
      </p:pic>
      <p:pic>
        <p:nvPicPr>
          <p:cNvPr id="31" name="図 30" descr="図形, 四角形&#10;&#10;AI 生成コンテンツは誤りを含む可能性があります。">
            <a:extLst>
              <a:ext uri="{FF2B5EF4-FFF2-40B4-BE49-F238E27FC236}">
                <a16:creationId xmlns:a16="http://schemas.microsoft.com/office/drawing/2014/main" id="{5E9E0F35-FE45-CC24-67FF-6700442A01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9224" y="1484348"/>
            <a:ext cx="1066329" cy="1080000"/>
          </a:xfrm>
          <a:prstGeom prst="rect">
            <a:avLst/>
          </a:prstGeom>
        </p:spPr>
      </p:pic>
      <p:sp>
        <p:nvSpPr>
          <p:cNvPr id="32" name="矢印: 右 31">
            <a:extLst>
              <a:ext uri="{FF2B5EF4-FFF2-40B4-BE49-F238E27FC236}">
                <a16:creationId xmlns:a16="http://schemas.microsoft.com/office/drawing/2014/main" id="{673D71C4-3237-4CC6-A44F-4201EB32924B}"/>
              </a:ext>
            </a:extLst>
          </p:cNvPr>
          <p:cNvSpPr/>
          <p:nvPr/>
        </p:nvSpPr>
        <p:spPr>
          <a:xfrm>
            <a:off x="1988840" y="1875417"/>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テキスト ボックス 39">
            <a:extLst>
              <a:ext uri="{FF2B5EF4-FFF2-40B4-BE49-F238E27FC236}">
                <a16:creationId xmlns:a16="http://schemas.microsoft.com/office/drawing/2014/main" id="{85C0600E-CFBE-C500-4B36-4F6E2E08E2B4}"/>
              </a:ext>
            </a:extLst>
          </p:cNvPr>
          <p:cNvSpPr txBox="1"/>
          <p:nvPr/>
        </p:nvSpPr>
        <p:spPr>
          <a:xfrm>
            <a:off x="116632" y="2693678"/>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次に、デザインタブから、「組合せ」アイコンを実行して、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ターゲット</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変化させられる</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オブジェクトを選択します。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45" name="矢印: 右 44">
            <a:extLst>
              <a:ext uri="{FF2B5EF4-FFF2-40B4-BE49-F238E27FC236}">
                <a16:creationId xmlns:a16="http://schemas.microsoft.com/office/drawing/2014/main" id="{E4EBB4FE-FBB5-1E0B-FA78-D0C431F2A463}"/>
              </a:ext>
            </a:extLst>
          </p:cNvPr>
          <p:cNvSpPr/>
          <p:nvPr/>
        </p:nvSpPr>
        <p:spPr>
          <a:xfrm>
            <a:off x="1230665" y="3629002"/>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2462CC75-C98A-DD5E-CE31-0A69074DDFE6}"/>
              </a:ext>
            </a:extLst>
          </p:cNvPr>
          <p:cNvSpPr txBox="1"/>
          <p:nvPr/>
        </p:nvSpPr>
        <p:spPr>
          <a:xfrm>
            <a:off x="116632" y="4439350"/>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デザインウィンドウ左上から「マージするボディを選択」アイコンを実行して、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カッター</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くり抜く形状</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オブジェクトを選択します。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11" name="矢印: 右 10">
            <a:extLst>
              <a:ext uri="{FF2B5EF4-FFF2-40B4-BE49-F238E27FC236}">
                <a16:creationId xmlns:a16="http://schemas.microsoft.com/office/drawing/2014/main" id="{06372DB3-42CE-7351-084C-284432E87705}"/>
              </a:ext>
            </a:extLst>
          </p:cNvPr>
          <p:cNvSpPr/>
          <p:nvPr/>
        </p:nvSpPr>
        <p:spPr>
          <a:xfrm>
            <a:off x="2534474" y="5438988"/>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4B6256F0-2502-5C40-FD25-A42AC56EBAEF}"/>
              </a:ext>
            </a:extLst>
          </p:cNvPr>
          <p:cNvSpPr txBox="1"/>
          <p:nvPr/>
        </p:nvSpPr>
        <p:spPr>
          <a:xfrm>
            <a:off x="116632" y="6353875"/>
            <a:ext cx="6741368" cy="307905"/>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ターゲットが分割されるので、不要な部分をクリックして削除します。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12" name="テキスト ボックス 11">
            <a:extLst>
              <a:ext uri="{FF2B5EF4-FFF2-40B4-BE49-F238E27FC236}">
                <a16:creationId xmlns:a16="http://schemas.microsoft.com/office/drawing/2014/main" id="{4E3191B9-7029-DB01-5A8C-1BF5A54578C4}"/>
              </a:ext>
            </a:extLst>
          </p:cNvPr>
          <p:cNvSpPr txBox="1"/>
          <p:nvPr/>
        </p:nvSpPr>
        <p:spPr>
          <a:xfrm>
            <a:off x="116632" y="7981811"/>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最後に、残りの不要オブジェクトを削除したら、ターゲットとしたソリッドが、</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カッターオブジェクトの形状でくり抜かれたことを確認してください。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15" name="図 14" descr="図形&#10;&#10;AI 生成コンテンツは誤りを含む可能性があります。">
            <a:extLst>
              <a:ext uri="{FF2B5EF4-FFF2-40B4-BE49-F238E27FC236}">
                <a16:creationId xmlns:a16="http://schemas.microsoft.com/office/drawing/2014/main" id="{98532A19-EDF2-8750-9FC8-DF92AE19C0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958" y="3264159"/>
            <a:ext cx="978641" cy="1080000"/>
          </a:xfrm>
          <a:prstGeom prst="rect">
            <a:avLst/>
          </a:prstGeom>
        </p:spPr>
      </p:pic>
      <p:pic>
        <p:nvPicPr>
          <p:cNvPr id="18" name="図 17" descr="図形&#10;&#10;AI 生成コンテンツは誤りを含む可能性があります。">
            <a:extLst>
              <a:ext uri="{FF2B5EF4-FFF2-40B4-BE49-F238E27FC236}">
                <a16:creationId xmlns:a16="http://schemas.microsoft.com/office/drawing/2014/main" id="{86DFBBD9-29C1-E0FA-8608-370A69FCF9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35004" y="3256096"/>
            <a:ext cx="1049240" cy="1080000"/>
          </a:xfrm>
          <a:prstGeom prst="rect">
            <a:avLst/>
          </a:prstGeom>
        </p:spPr>
      </p:pic>
      <p:pic>
        <p:nvPicPr>
          <p:cNvPr id="20" name="図 19" descr="QR コード&#10;&#10;AI 生成コンテンツは誤りを含む可能性があります。">
            <a:extLst>
              <a:ext uri="{FF2B5EF4-FFF2-40B4-BE49-F238E27FC236}">
                <a16:creationId xmlns:a16="http://schemas.microsoft.com/office/drawing/2014/main" id="{6446138E-40ED-AF44-5F4B-EB9FE54EED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911" y="5065188"/>
            <a:ext cx="971129" cy="1080000"/>
          </a:xfrm>
          <a:prstGeom prst="rect">
            <a:avLst/>
          </a:prstGeom>
        </p:spPr>
      </p:pic>
      <p:pic>
        <p:nvPicPr>
          <p:cNvPr id="22" name="図 21" descr="図形&#10;&#10;AI 生成コンテンツは誤りを含む可能性があります。">
            <a:extLst>
              <a:ext uri="{FF2B5EF4-FFF2-40B4-BE49-F238E27FC236}">
                <a16:creationId xmlns:a16="http://schemas.microsoft.com/office/drawing/2014/main" id="{33B55AC4-66D1-44F6-E9B4-01E790D45E3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15707" y="5059951"/>
            <a:ext cx="1019406" cy="1080000"/>
          </a:xfrm>
          <a:prstGeom prst="rect">
            <a:avLst/>
          </a:prstGeom>
        </p:spPr>
      </p:pic>
      <p:pic>
        <p:nvPicPr>
          <p:cNvPr id="24" name="図 23" descr="図形&#10;&#10;AI 生成コンテンツは誤りを含む可能性があります。">
            <a:extLst>
              <a:ext uri="{FF2B5EF4-FFF2-40B4-BE49-F238E27FC236}">
                <a16:creationId xmlns:a16="http://schemas.microsoft.com/office/drawing/2014/main" id="{46E2184E-CCDE-C529-9DA6-32538EB5DA7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80108" y="5067380"/>
            <a:ext cx="972000" cy="1080000"/>
          </a:xfrm>
          <a:prstGeom prst="rect">
            <a:avLst/>
          </a:prstGeom>
        </p:spPr>
      </p:pic>
      <p:pic>
        <p:nvPicPr>
          <p:cNvPr id="26" name="図 25" descr="図形&#10;&#10;AI 生成コンテンツは誤りを含む可能性があります。">
            <a:extLst>
              <a:ext uri="{FF2B5EF4-FFF2-40B4-BE49-F238E27FC236}">
                <a16:creationId xmlns:a16="http://schemas.microsoft.com/office/drawing/2014/main" id="{2DA10507-EEA3-E943-0FFA-A92138A03C0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6631" y="6660900"/>
            <a:ext cx="1000384" cy="1080000"/>
          </a:xfrm>
          <a:prstGeom prst="rect">
            <a:avLst/>
          </a:prstGeom>
        </p:spPr>
      </p:pic>
      <p:pic>
        <p:nvPicPr>
          <p:cNvPr id="28" name="図 27" descr="図形&#10;&#10;AI 生成コンテンツは誤りを含む可能性があります。">
            <a:extLst>
              <a:ext uri="{FF2B5EF4-FFF2-40B4-BE49-F238E27FC236}">
                <a16:creationId xmlns:a16="http://schemas.microsoft.com/office/drawing/2014/main" id="{6ED7679D-EB7A-8278-1DC1-7A951483D1A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705442" y="6660899"/>
            <a:ext cx="1020582" cy="1080000"/>
          </a:xfrm>
          <a:prstGeom prst="rect">
            <a:avLst/>
          </a:prstGeom>
        </p:spPr>
      </p:pic>
      <p:sp>
        <p:nvSpPr>
          <p:cNvPr id="30" name="矢印: 右 29">
            <a:extLst>
              <a:ext uri="{FF2B5EF4-FFF2-40B4-BE49-F238E27FC236}">
                <a16:creationId xmlns:a16="http://schemas.microsoft.com/office/drawing/2014/main" id="{2849F7AC-4AA9-4FC8-21DB-DDB48C893C6C}"/>
              </a:ext>
            </a:extLst>
          </p:cNvPr>
          <p:cNvSpPr/>
          <p:nvPr/>
        </p:nvSpPr>
        <p:spPr>
          <a:xfrm>
            <a:off x="1238677" y="7033806"/>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右 32">
            <a:extLst>
              <a:ext uri="{FF2B5EF4-FFF2-40B4-BE49-F238E27FC236}">
                <a16:creationId xmlns:a16="http://schemas.microsoft.com/office/drawing/2014/main" id="{C9E63DFC-9C30-FF86-61C5-6AD59E98D348}"/>
              </a:ext>
            </a:extLst>
          </p:cNvPr>
          <p:cNvSpPr/>
          <p:nvPr/>
        </p:nvSpPr>
        <p:spPr>
          <a:xfrm>
            <a:off x="2846707" y="7033806"/>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1" name="図 40" descr="ボトル, ガラス, マグカップ が含まれている画像&#10;&#10;AI 生成コンテンツは誤りを含む可能性があります。">
            <a:extLst>
              <a:ext uri="{FF2B5EF4-FFF2-40B4-BE49-F238E27FC236}">
                <a16:creationId xmlns:a16="http://schemas.microsoft.com/office/drawing/2014/main" id="{07F5FB00-4404-2FB3-D14B-D6BE2A720A2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313663" y="6660899"/>
            <a:ext cx="1153532" cy="1080000"/>
          </a:xfrm>
          <a:prstGeom prst="rect">
            <a:avLst/>
          </a:prstGeom>
        </p:spPr>
      </p:pic>
    </p:spTree>
    <p:extLst>
      <p:ext uri="{BB962C8B-B14F-4D97-AF65-F5344CB8AC3E}">
        <p14:creationId xmlns:p14="http://schemas.microsoft.com/office/powerpoint/2010/main" val="18979365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1C3B5DF6-1FE5-0EFB-6117-91D08E6FC393}"/>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BCF9BACA-01F9-0928-F789-02CE21EE089A}"/>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6EA85189-19F5-2267-999A-9F1CB4FB2207}"/>
              </a:ext>
            </a:extLst>
          </p:cNvPr>
          <p:cNvSpPr txBox="1"/>
          <p:nvPr/>
        </p:nvSpPr>
        <p:spPr>
          <a:xfrm>
            <a:off x="116631" y="8805428"/>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・ブーリアン演算：積</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256CE6E9-D869-B71E-B72C-326D4EDB4E74}"/>
              </a:ext>
            </a:extLst>
          </p:cNvPr>
          <p:cNvSpPr txBox="1"/>
          <p:nvPr/>
        </p:nvSpPr>
        <p:spPr>
          <a:xfrm>
            <a:off x="116632" y="745300"/>
            <a:ext cx="6741368" cy="739048"/>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演習：ブーリアン演算：積</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まず、適当な立方体と円柱を、それぞれ作成してください。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立方体と円柱の一部が重なるように、それぞれ移動させてください。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29" name="図 28" descr="図形, 四角形&#10;&#10;AI 生成コンテンツは誤りを含む可能性があります。">
            <a:extLst>
              <a:ext uri="{FF2B5EF4-FFF2-40B4-BE49-F238E27FC236}">
                <a16:creationId xmlns:a16="http://schemas.microsoft.com/office/drawing/2014/main" id="{80B826B8-5920-BA35-FB49-60F069C378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911" y="1484348"/>
            <a:ext cx="1746818" cy="1080000"/>
          </a:xfrm>
          <a:prstGeom prst="rect">
            <a:avLst/>
          </a:prstGeom>
        </p:spPr>
      </p:pic>
      <p:pic>
        <p:nvPicPr>
          <p:cNvPr id="31" name="図 30" descr="図形, 四角形&#10;&#10;AI 生成コンテンツは誤りを含む可能性があります。">
            <a:extLst>
              <a:ext uri="{FF2B5EF4-FFF2-40B4-BE49-F238E27FC236}">
                <a16:creationId xmlns:a16="http://schemas.microsoft.com/office/drawing/2014/main" id="{980AB5BC-2F13-8A45-B686-89F56C5272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9224" y="1484348"/>
            <a:ext cx="1066329" cy="1080000"/>
          </a:xfrm>
          <a:prstGeom prst="rect">
            <a:avLst/>
          </a:prstGeom>
        </p:spPr>
      </p:pic>
      <p:sp>
        <p:nvSpPr>
          <p:cNvPr id="32" name="矢印: 右 31">
            <a:extLst>
              <a:ext uri="{FF2B5EF4-FFF2-40B4-BE49-F238E27FC236}">
                <a16:creationId xmlns:a16="http://schemas.microsoft.com/office/drawing/2014/main" id="{77C3A806-78EB-A166-2B82-2376A7D6AC41}"/>
              </a:ext>
            </a:extLst>
          </p:cNvPr>
          <p:cNvSpPr/>
          <p:nvPr/>
        </p:nvSpPr>
        <p:spPr>
          <a:xfrm>
            <a:off x="1988840" y="1875417"/>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テキスト ボックス 39">
            <a:extLst>
              <a:ext uri="{FF2B5EF4-FFF2-40B4-BE49-F238E27FC236}">
                <a16:creationId xmlns:a16="http://schemas.microsoft.com/office/drawing/2014/main" id="{6C5B0699-E7DE-CC75-AA6D-220A33B14F97}"/>
              </a:ext>
            </a:extLst>
          </p:cNvPr>
          <p:cNvSpPr txBox="1"/>
          <p:nvPr/>
        </p:nvSpPr>
        <p:spPr>
          <a:xfrm>
            <a:off x="116632" y="2693678"/>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次に、デザインタブから、「組合せ」アイコンを実行して、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ターゲット</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変化させられる</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オブジェクトを選択します。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45" name="矢印: 右 44">
            <a:extLst>
              <a:ext uri="{FF2B5EF4-FFF2-40B4-BE49-F238E27FC236}">
                <a16:creationId xmlns:a16="http://schemas.microsoft.com/office/drawing/2014/main" id="{251BF239-ABD3-00D6-09F2-2078A6C781E4}"/>
              </a:ext>
            </a:extLst>
          </p:cNvPr>
          <p:cNvSpPr/>
          <p:nvPr/>
        </p:nvSpPr>
        <p:spPr>
          <a:xfrm>
            <a:off x="1230665" y="3629002"/>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84BC1E4C-6742-2F01-D1ED-291A68F23B46}"/>
              </a:ext>
            </a:extLst>
          </p:cNvPr>
          <p:cNvSpPr txBox="1"/>
          <p:nvPr/>
        </p:nvSpPr>
        <p:spPr>
          <a:xfrm>
            <a:off x="116632" y="4439350"/>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デザインウィンドウ左上から「マージするボディを選択」アイコンを実行して、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カッター</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くり抜く形状</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オブジェクトを選択します。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11" name="矢印: 右 10">
            <a:extLst>
              <a:ext uri="{FF2B5EF4-FFF2-40B4-BE49-F238E27FC236}">
                <a16:creationId xmlns:a16="http://schemas.microsoft.com/office/drawing/2014/main" id="{7E5B01D0-4016-8DF4-8E32-F06B1BBDF425}"/>
              </a:ext>
            </a:extLst>
          </p:cNvPr>
          <p:cNvSpPr/>
          <p:nvPr/>
        </p:nvSpPr>
        <p:spPr>
          <a:xfrm>
            <a:off x="2534474" y="5438988"/>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0542190C-A09C-57E2-E05F-E1A7C2A4DF78}"/>
              </a:ext>
            </a:extLst>
          </p:cNvPr>
          <p:cNvSpPr txBox="1"/>
          <p:nvPr/>
        </p:nvSpPr>
        <p:spPr>
          <a:xfrm>
            <a:off x="116632" y="6353875"/>
            <a:ext cx="6741368" cy="307905"/>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ターゲットが分割されるので、不要な部分をクリックして削除します。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12" name="テキスト ボックス 11">
            <a:extLst>
              <a:ext uri="{FF2B5EF4-FFF2-40B4-BE49-F238E27FC236}">
                <a16:creationId xmlns:a16="http://schemas.microsoft.com/office/drawing/2014/main" id="{9542B863-1E28-3C0A-2242-B696F8A7D28A}"/>
              </a:ext>
            </a:extLst>
          </p:cNvPr>
          <p:cNvSpPr txBox="1"/>
          <p:nvPr/>
        </p:nvSpPr>
        <p:spPr>
          <a:xfrm>
            <a:off x="116632" y="7981811"/>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最後に、残りの不要オブジェクトを削除したら、ターゲットとしたソリッドと</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カッターオブジェクトの共通する形状が作成されたことを確認してください。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15" name="図 14" descr="図形&#10;&#10;AI 生成コンテンツは誤りを含む可能性があります。">
            <a:extLst>
              <a:ext uri="{FF2B5EF4-FFF2-40B4-BE49-F238E27FC236}">
                <a16:creationId xmlns:a16="http://schemas.microsoft.com/office/drawing/2014/main" id="{29F0D20E-F945-8E62-18A1-C81A64D9AA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958" y="3264159"/>
            <a:ext cx="978641" cy="1080000"/>
          </a:xfrm>
          <a:prstGeom prst="rect">
            <a:avLst/>
          </a:prstGeom>
        </p:spPr>
      </p:pic>
      <p:pic>
        <p:nvPicPr>
          <p:cNvPr id="18" name="図 17" descr="図形&#10;&#10;AI 生成コンテンツは誤りを含む可能性があります。">
            <a:extLst>
              <a:ext uri="{FF2B5EF4-FFF2-40B4-BE49-F238E27FC236}">
                <a16:creationId xmlns:a16="http://schemas.microsoft.com/office/drawing/2014/main" id="{4D12A745-05CA-7D3F-65E1-7D1F6DABA3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35004" y="3256096"/>
            <a:ext cx="1049240" cy="1080000"/>
          </a:xfrm>
          <a:prstGeom prst="rect">
            <a:avLst/>
          </a:prstGeom>
        </p:spPr>
      </p:pic>
      <p:pic>
        <p:nvPicPr>
          <p:cNvPr id="20" name="図 19" descr="QR コード&#10;&#10;AI 生成コンテンツは誤りを含む可能性があります。">
            <a:extLst>
              <a:ext uri="{FF2B5EF4-FFF2-40B4-BE49-F238E27FC236}">
                <a16:creationId xmlns:a16="http://schemas.microsoft.com/office/drawing/2014/main" id="{634FFA55-9045-59B5-345F-D7C471CDC9A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911" y="5065188"/>
            <a:ext cx="971129" cy="1080000"/>
          </a:xfrm>
          <a:prstGeom prst="rect">
            <a:avLst/>
          </a:prstGeom>
        </p:spPr>
      </p:pic>
      <p:pic>
        <p:nvPicPr>
          <p:cNvPr id="22" name="図 21" descr="図形&#10;&#10;AI 生成コンテンツは誤りを含む可能性があります。">
            <a:extLst>
              <a:ext uri="{FF2B5EF4-FFF2-40B4-BE49-F238E27FC236}">
                <a16:creationId xmlns:a16="http://schemas.microsoft.com/office/drawing/2014/main" id="{A130F8E1-BD99-5E7B-47E9-C054E4BFC44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15707" y="5059951"/>
            <a:ext cx="1019406" cy="1080000"/>
          </a:xfrm>
          <a:prstGeom prst="rect">
            <a:avLst/>
          </a:prstGeom>
        </p:spPr>
      </p:pic>
      <p:pic>
        <p:nvPicPr>
          <p:cNvPr id="24" name="図 23" descr="図形&#10;&#10;AI 生成コンテンツは誤りを含む可能性があります。">
            <a:extLst>
              <a:ext uri="{FF2B5EF4-FFF2-40B4-BE49-F238E27FC236}">
                <a16:creationId xmlns:a16="http://schemas.microsoft.com/office/drawing/2014/main" id="{9B2D0E94-47AF-3B63-97DF-B63A4F688B6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80108" y="5067380"/>
            <a:ext cx="972000" cy="1080000"/>
          </a:xfrm>
          <a:prstGeom prst="rect">
            <a:avLst/>
          </a:prstGeom>
        </p:spPr>
      </p:pic>
      <p:sp>
        <p:nvSpPr>
          <p:cNvPr id="30" name="矢印: 右 29">
            <a:extLst>
              <a:ext uri="{FF2B5EF4-FFF2-40B4-BE49-F238E27FC236}">
                <a16:creationId xmlns:a16="http://schemas.microsoft.com/office/drawing/2014/main" id="{D15D5CA5-29E6-C32A-E0BF-298337D5C374}"/>
              </a:ext>
            </a:extLst>
          </p:cNvPr>
          <p:cNvSpPr/>
          <p:nvPr/>
        </p:nvSpPr>
        <p:spPr>
          <a:xfrm>
            <a:off x="1238677" y="7033806"/>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矢印: 右 32">
            <a:extLst>
              <a:ext uri="{FF2B5EF4-FFF2-40B4-BE49-F238E27FC236}">
                <a16:creationId xmlns:a16="http://schemas.microsoft.com/office/drawing/2014/main" id="{7793BAEA-1CFF-7395-1531-8AD6594D7B54}"/>
              </a:ext>
            </a:extLst>
          </p:cNvPr>
          <p:cNvSpPr/>
          <p:nvPr/>
        </p:nvSpPr>
        <p:spPr>
          <a:xfrm>
            <a:off x="3008386" y="7033806"/>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descr="図形&#10;&#10;AI 生成コンテンツは誤りを含む可能性があります。">
            <a:extLst>
              <a:ext uri="{FF2B5EF4-FFF2-40B4-BE49-F238E27FC236}">
                <a16:creationId xmlns:a16="http://schemas.microsoft.com/office/drawing/2014/main" id="{73D26945-FF19-AAEE-6BD7-B0F3F19F9B8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6631" y="6660899"/>
            <a:ext cx="1022970" cy="1080000"/>
          </a:xfrm>
          <a:prstGeom prst="rect">
            <a:avLst/>
          </a:prstGeom>
        </p:spPr>
      </p:pic>
      <p:pic>
        <p:nvPicPr>
          <p:cNvPr id="10" name="図 9" descr="図形&#10;&#10;AI 生成コンテンツは誤りを含む可能性があります。">
            <a:extLst>
              <a:ext uri="{FF2B5EF4-FFF2-40B4-BE49-F238E27FC236}">
                <a16:creationId xmlns:a16="http://schemas.microsoft.com/office/drawing/2014/main" id="{41405744-FC89-F1CA-E0E5-6B58EE510E1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692283" y="6660899"/>
            <a:ext cx="1177778" cy="1080000"/>
          </a:xfrm>
          <a:prstGeom prst="rect">
            <a:avLst/>
          </a:prstGeom>
        </p:spPr>
      </p:pic>
      <p:pic>
        <p:nvPicPr>
          <p:cNvPr id="14" name="図 13" descr="ガラス, マグカップ, ボトル が含まれている画像&#10;&#10;AI 生成コンテンツは誤りを含む可能性があります。">
            <a:extLst>
              <a:ext uri="{FF2B5EF4-FFF2-40B4-BE49-F238E27FC236}">
                <a16:creationId xmlns:a16="http://schemas.microsoft.com/office/drawing/2014/main" id="{B14A6198-A0BA-308F-0E0B-79FD31E06A1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487315" y="6660899"/>
            <a:ext cx="1011700" cy="1080000"/>
          </a:xfrm>
          <a:prstGeom prst="rect">
            <a:avLst/>
          </a:prstGeom>
        </p:spPr>
      </p:pic>
    </p:spTree>
    <p:extLst>
      <p:ext uri="{BB962C8B-B14F-4D97-AF65-F5344CB8AC3E}">
        <p14:creationId xmlns:p14="http://schemas.microsoft.com/office/powerpoint/2010/main" val="38974923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8CA641F1-A1CF-88F1-41A1-5A611B67DEDE}"/>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D6D8A597-B984-3AEA-1E89-A046874898E5}"/>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 name="テキスト ボックス 2">
            <a:extLst>
              <a:ext uri="{FF2B5EF4-FFF2-40B4-BE49-F238E27FC236}">
                <a16:creationId xmlns:a16="http://schemas.microsoft.com/office/drawing/2014/main" id="{3F57641F-6F42-725E-0232-19BDAF86853C}"/>
              </a:ext>
            </a:extLst>
          </p:cNvPr>
          <p:cNvSpPr txBox="1"/>
          <p:nvPr/>
        </p:nvSpPr>
        <p:spPr>
          <a:xfrm>
            <a:off x="116631" y="6299913"/>
            <a:ext cx="6741368" cy="738664"/>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・プル：ブーリアン演算</a:t>
            </a:r>
            <a:r>
              <a:rPr lang="en-US" altLang="ja-JP" sz="1400" dirty="0">
                <a:solidFill>
                  <a:srgbClr val="FFFF00"/>
                </a:solidFill>
                <a:latin typeface="UD デジタル 教科書体 NK-R" panose="02020400000000000000" pitchFamily="18" charset="-128"/>
                <a:ea typeface="UD デジタル 教科書体 NK-R" panose="02020400000000000000" pitchFamily="18" charset="-128"/>
              </a:rPr>
              <a:t>(</a:t>
            </a:r>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和</a:t>
            </a:r>
            <a:r>
              <a:rPr lang="en-US" altLang="ja-JP" sz="1400" dirty="0">
                <a:solidFill>
                  <a:srgbClr val="FFFF00"/>
                </a:solidFill>
                <a:latin typeface="UD デジタル 教科書体 NK-R" panose="02020400000000000000" pitchFamily="18" charset="-128"/>
                <a:ea typeface="UD デジタル 教科書体 NK-R" panose="02020400000000000000" pitchFamily="18" charset="-128"/>
              </a:rPr>
              <a:t>)</a:t>
            </a:r>
          </a:p>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・プルツールでも「まで」が利用できる</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8" name="テキスト ボックス 7">
            <a:extLst>
              <a:ext uri="{FF2B5EF4-FFF2-40B4-BE49-F238E27FC236}">
                <a16:creationId xmlns:a16="http://schemas.microsoft.com/office/drawing/2014/main" id="{ECC3703F-4672-D88C-324F-9CAADB91BDD0}"/>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～プル：オプション～</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プルツールのオプション紹介です。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9" name="矢印: 右 8">
            <a:extLst>
              <a:ext uri="{FF2B5EF4-FFF2-40B4-BE49-F238E27FC236}">
                <a16:creationId xmlns:a16="http://schemas.microsoft.com/office/drawing/2014/main" id="{4537BA3A-011B-2105-D50B-ACE403CD9525}"/>
              </a:ext>
            </a:extLst>
          </p:cNvPr>
          <p:cNvSpPr/>
          <p:nvPr/>
        </p:nvSpPr>
        <p:spPr>
          <a:xfrm>
            <a:off x="1500022" y="2988068"/>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EB30E144-8BE3-45D7-E9BD-F4E3AB84E8F4}"/>
              </a:ext>
            </a:extLst>
          </p:cNvPr>
          <p:cNvSpPr txBox="1"/>
          <p:nvPr/>
        </p:nvSpPr>
        <p:spPr>
          <a:xfrm>
            <a:off x="116632" y="1294087"/>
            <a:ext cx="6741368" cy="1385764"/>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演習：プル：ブーリアン演算</a:t>
            </a:r>
            <a:r>
              <a:rPr lang="en-US" altLang="ja-JP" sz="1401" b="1" dirty="0">
                <a:solidFill>
                  <a:srgbClr val="FFFF00"/>
                </a:solidFill>
                <a:latin typeface="UD デジタル 教科書体 NK-B" panose="02020700000000000000" pitchFamily="18" charset="-128"/>
                <a:ea typeface="UD デジタル 教科書体 NK-B" panose="02020700000000000000" pitchFamily="18" charset="-128"/>
              </a:rPr>
              <a:t>(</a:t>
            </a:r>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和</a:t>
            </a:r>
            <a:r>
              <a:rPr lang="en-US" altLang="ja-JP" sz="1401" b="1" dirty="0">
                <a:solidFill>
                  <a:srgbClr val="FFFF00"/>
                </a:solidFill>
                <a:latin typeface="UD デジタル 教科書体 NK-B" panose="02020700000000000000" pitchFamily="18" charset="-128"/>
                <a:ea typeface="UD デジタル 教科書体 NK-B" panose="02020700000000000000" pitchFamily="18" charset="-128"/>
              </a:rPr>
              <a:t>)</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まず、適当な立方体を作成してください。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立方体の一つの面に、円をスケッチしてください。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次に、プルツールを実行したら円の面を選択して、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オプションから「追加」を有効にしてください。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最後に、作成した円の面を、立方体からから離れるようにクリック＆ドラッグしてください。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17" name="図 16" descr="グラフ&#10;&#10;AI 生成コンテンツは誤りを含む可能性があります。">
            <a:extLst>
              <a:ext uri="{FF2B5EF4-FFF2-40B4-BE49-F238E27FC236}">
                <a16:creationId xmlns:a16="http://schemas.microsoft.com/office/drawing/2014/main" id="{97B9BD09-CB50-E022-D043-0FC6D2DF26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491" y="2705161"/>
            <a:ext cx="1188717" cy="900000"/>
          </a:xfrm>
          <a:prstGeom prst="rect">
            <a:avLst/>
          </a:prstGeom>
        </p:spPr>
      </p:pic>
      <p:pic>
        <p:nvPicPr>
          <p:cNvPr id="19" name="図 18" descr="ダイアグラム&#10;&#10;AI 生成コンテンツは誤りを含む可能性があります。">
            <a:extLst>
              <a:ext uri="{FF2B5EF4-FFF2-40B4-BE49-F238E27FC236}">
                <a16:creationId xmlns:a16="http://schemas.microsoft.com/office/drawing/2014/main" id="{58F32E93-67F3-6291-57C3-A74C345DF1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9109" y="2705161"/>
            <a:ext cx="1106681" cy="900000"/>
          </a:xfrm>
          <a:prstGeom prst="rect">
            <a:avLst/>
          </a:prstGeom>
        </p:spPr>
      </p:pic>
      <p:pic>
        <p:nvPicPr>
          <p:cNvPr id="21" name="図 20" descr="ダイアグラム&#10;&#10;AI 生成コンテンツは誤りを含む可能性があります。">
            <a:extLst>
              <a:ext uri="{FF2B5EF4-FFF2-40B4-BE49-F238E27FC236}">
                <a16:creationId xmlns:a16="http://schemas.microsoft.com/office/drawing/2014/main" id="{BDBB26C5-957B-8C90-BB75-E6A628DB15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7691" y="2705161"/>
            <a:ext cx="1175744" cy="900000"/>
          </a:xfrm>
          <a:prstGeom prst="rect">
            <a:avLst/>
          </a:prstGeom>
        </p:spPr>
      </p:pic>
      <p:sp>
        <p:nvSpPr>
          <p:cNvPr id="23" name="矢印: 右 22">
            <a:extLst>
              <a:ext uri="{FF2B5EF4-FFF2-40B4-BE49-F238E27FC236}">
                <a16:creationId xmlns:a16="http://schemas.microsoft.com/office/drawing/2014/main" id="{C689EED0-D46D-3E24-B576-F78F32673497}"/>
              </a:ext>
            </a:extLst>
          </p:cNvPr>
          <p:cNvSpPr/>
          <p:nvPr/>
        </p:nvSpPr>
        <p:spPr>
          <a:xfrm>
            <a:off x="3258604" y="2988068"/>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矢印: 右 24">
            <a:extLst>
              <a:ext uri="{FF2B5EF4-FFF2-40B4-BE49-F238E27FC236}">
                <a16:creationId xmlns:a16="http://schemas.microsoft.com/office/drawing/2014/main" id="{B8F99976-F0A6-8416-EED5-AF919E551F21}"/>
              </a:ext>
            </a:extLst>
          </p:cNvPr>
          <p:cNvSpPr/>
          <p:nvPr/>
        </p:nvSpPr>
        <p:spPr>
          <a:xfrm>
            <a:off x="5086249" y="2988068"/>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descr="アイコン&#10;&#10;AI 生成コンテンツは誤りを含む可能性があります。">
            <a:extLst>
              <a:ext uri="{FF2B5EF4-FFF2-40B4-BE49-F238E27FC236}">
                <a16:creationId xmlns:a16="http://schemas.microsoft.com/office/drawing/2014/main" id="{17FEFD13-3D82-FD4A-E11A-34C8470500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85338" y="2705161"/>
            <a:ext cx="965854" cy="900000"/>
          </a:xfrm>
          <a:prstGeom prst="rect">
            <a:avLst/>
          </a:prstGeom>
        </p:spPr>
      </p:pic>
      <p:sp>
        <p:nvSpPr>
          <p:cNvPr id="27" name="テキスト ボックス 26">
            <a:extLst>
              <a:ext uri="{FF2B5EF4-FFF2-40B4-BE49-F238E27FC236}">
                <a16:creationId xmlns:a16="http://schemas.microsoft.com/office/drawing/2014/main" id="{4AB0888D-043D-C121-B0B2-D1E575525664}"/>
              </a:ext>
            </a:extLst>
          </p:cNvPr>
          <p:cNvSpPr txBox="1"/>
          <p:nvPr/>
        </p:nvSpPr>
        <p:spPr>
          <a:xfrm>
            <a:off x="116632" y="3738460"/>
            <a:ext cx="6741368" cy="1170192"/>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新たに、適当な立方体を作成してください。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立方体を、複製して移動してください。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次に、二つの立方体の、向かい合う面の一方を選択したら、</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プルツールを実行して、オプションから「追加」を有効にしてください。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選択した面を、「まで」を用いてプルしてください。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28" name="図 27" descr="ダイアグラム&#10;&#10;AI 生成コンテンツは誤りを含む可能性があります。">
            <a:extLst>
              <a:ext uri="{FF2B5EF4-FFF2-40B4-BE49-F238E27FC236}">
                <a16:creationId xmlns:a16="http://schemas.microsoft.com/office/drawing/2014/main" id="{F20DE701-921B-5FA9-311E-3B2B6B72CEA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491" y="5046706"/>
            <a:ext cx="1108474" cy="900000"/>
          </a:xfrm>
          <a:prstGeom prst="rect">
            <a:avLst/>
          </a:prstGeom>
        </p:spPr>
      </p:pic>
      <p:sp>
        <p:nvSpPr>
          <p:cNvPr id="34" name="矢印: 右 33">
            <a:extLst>
              <a:ext uri="{FF2B5EF4-FFF2-40B4-BE49-F238E27FC236}">
                <a16:creationId xmlns:a16="http://schemas.microsoft.com/office/drawing/2014/main" id="{EDB2AE87-3211-4B81-2FA3-DE59D452E34C}"/>
              </a:ext>
            </a:extLst>
          </p:cNvPr>
          <p:cNvSpPr/>
          <p:nvPr/>
        </p:nvSpPr>
        <p:spPr>
          <a:xfrm>
            <a:off x="1500022" y="5329612"/>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5" name="図 34" descr="ダイアグラム&#10;&#10;AI 生成コンテンツは誤りを含む可能性があります。">
            <a:extLst>
              <a:ext uri="{FF2B5EF4-FFF2-40B4-BE49-F238E27FC236}">
                <a16:creationId xmlns:a16="http://schemas.microsoft.com/office/drawing/2014/main" id="{E7E684C0-CE9B-DB40-2DC1-754E0ACA48D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99109" y="5041951"/>
            <a:ext cx="1056226" cy="900000"/>
          </a:xfrm>
          <a:prstGeom prst="rect">
            <a:avLst/>
          </a:prstGeom>
        </p:spPr>
      </p:pic>
      <p:sp>
        <p:nvSpPr>
          <p:cNvPr id="36" name="矢印: 右 35">
            <a:extLst>
              <a:ext uri="{FF2B5EF4-FFF2-40B4-BE49-F238E27FC236}">
                <a16:creationId xmlns:a16="http://schemas.microsoft.com/office/drawing/2014/main" id="{BD7EAE95-43B6-9164-9230-86BD0016F789}"/>
              </a:ext>
            </a:extLst>
          </p:cNvPr>
          <p:cNvSpPr/>
          <p:nvPr/>
        </p:nvSpPr>
        <p:spPr>
          <a:xfrm>
            <a:off x="3208149" y="5329612"/>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8" name="図 37" descr="四角形&#10;&#10;AI 生成コンテンツは誤りを含む可能性があります。">
            <a:extLst>
              <a:ext uri="{FF2B5EF4-FFF2-40B4-BE49-F238E27FC236}">
                <a16:creationId xmlns:a16="http://schemas.microsoft.com/office/drawing/2014/main" id="{7450B800-C7DE-0734-AD5E-6EDA4F99220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07236" y="5041951"/>
            <a:ext cx="1270968" cy="900000"/>
          </a:xfrm>
          <a:prstGeom prst="rect">
            <a:avLst/>
          </a:prstGeom>
        </p:spPr>
      </p:pic>
      <p:sp>
        <p:nvSpPr>
          <p:cNvPr id="39" name="矢印: 右 38">
            <a:extLst>
              <a:ext uri="{FF2B5EF4-FFF2-40B4-BE49-F238E27FC236}">
                <a16:creationId xmlns:a16="http://schemas.microsoft.com/office/drawing/2014/main" id="{A8B8F84F-7553-43B5-13CF-C17DDF788FC1}"/>
              </a:ext>
            </a:extLst>
          </p:cNvPr>
          <p:cNvSpPr/>
          <p:nvPr/>
        </p:nvSpPr>
        <p:spPr>
          <a:xfrm>
            <a:off x="5131018" y="5329612"/>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1" name="図 40" descr="図形 が含まれている画像&#10;&#10;AI 生成コンテンツは誤りを含む可能性があります。">
            <a:extLst>
              <a:ext uri="{FF2B5EF4-FFF2-40B4-BE49-F238E27FC236}">
                <a16:creationId xmlns:a16="http://schemas.microsoft.com/office/drawing/2014/main" id="{2F4FD67D-9B2A-67A6-75CA-8BEE74FC24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585338" y="5049083"/>
            <a:ext cx="1085795" cy="900000"/>
          </a:xfrm>
          <a:prstGeom prst="rect">
            <a:avLst/>
          </a:prstGeom>
        </p:spPr>
      </p:pic>
      <p:pic>
        <p:nvPicPr>
          <p:cNvPr id="42" name="図 41"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84DE067E-8ECD-485B-8BD0-42D236F0C30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821147" y="312105"/>
            <a:ext cx="2302325" cy="1440000"/>
          </a:xfrm>
          <a:prstGeom prst="rect">
            <a:avLst/>
          </a:prstGeom>
        </p:spPr>
      </p:pic>
    </p:spTree>
    <p:extLst>
      <p:ext uri="{BB962C8B-B14F-4D97-AF65-F5344CB8AC3E}">
        <p14:creationId xmlns:p14="http://schemas.microsoft.com/office/powerpoint/2010/main" val="12350495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3CB0091F-BAFC-5A65-105D-F9F6398659B1}"/>
            </a:ext>
          </a:extLst>
        </p:cNvPr>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17C68110-56C0-C8E7-F2C9-EB507EB7DDAD}"/>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4" name="テキスト ボックス 3">
            <a:extLst>
              <a:ext uri="{FF2B5EF4-FFF2-40B4-BE49-F238E27FC236}">
                <a16:creationId xmlns:a16="http://schemas.microsoft.com/office/drawing/2014/main" id="{46EC9F3A-2559-226A-A000-8DB147B9BD2C}"/>
              </a:ext>
            </a:extLst>
          </p:cNvPr>
          <p:cNvSpPr txBox="1"/>
          <p:nvPr/>
        </p:nvSpPr>
        <p:spPr>
          <a:xfrm>
            <a:off x="116631" y="6401801"/>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・プル：ブーリアン演算</a:t>
            </a:r>
            <a:r>
              <a:rPr lang="en-US" altLang="ja-JP" sz="1400" dirty="0">
                <a:solidFill>
                  <a:srgbClr val="FFFF00"/>
                </a:solidFill>
                <a:latin typeface="UD デジタル 教科書体 NK-R" panose="02020400000000000000" pitchFamily="18" charset="-128"/>
                <a:ea typeface="UD デジタル 教科書体 NK-R" panose="02020400000000000000" pitchFamily="18" charset="-128"/>
              </a:rPr>
              <a:t>(</a:t>
            </a:r>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差</a:t>
            </a:r>
            <a:r>
              <a:rPr lang="en-US" altLang="ja-JP" sz="1400" dirty="0">
                <a:solidFill>
                  <a:srgbClr val="FFFF00"/>
                </a:solidFill>
                <a:latin typeface="UD デジタル 教科書体 NK-R" panose="02020400000000000000" pitchFamily="18" charset="-128"/>
                <a:ea typeface="UD デジタル 教科書体 NK-R" panose="02020400000000000000" pitchFamily="18" charset="-128"/>
              </a:rPr>
              <a:t>)</a:t>
            </a: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5" name="テキスト ボックス 4">
            <a:extLst>
              <a:ext uri="{FF2B5EF4-FFF2-40B4-BE49-F238E27FC236}">
                <a16:creationId xmlns:a16="http://schemas.microsoft.com/office/drawing/2014/main" id="{BD3D803C-2302-7804-0911-28293FD65C34}"/>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～プル：オプション～</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プルツールのオプション紹介です。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9" name="矢印: 右 8">
            <a:extLst>
              <a:ext uri="{FF2B5EF4-FFF2-40B4-BE49-F238E27FC236}">
                <a16:creationId xmlns:a16="http://schemas.microsoft.com/office/drawing/2014/main" id="{C0F8010F-0E7C-036D-C0C7-F55A093161A3}"/>
              </a:ext>
            </a:extLst>
          </p:cNvPr>
          <p:cNvSpPr/>
          <p:nvPr/>
        </p:nvSpPr>
        <p:spPr>
          <a:xfrm>
            <a:off x="1500022" y="3011627"/>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9315A5CD-A539-9481-6868-8281D69103C5}"/>
              </a:ext>
            </a:extLst>
          </p:cNvPr>
          <p:cNvSpPr txBox="1"/>
          <p:nvPr/>
        </p:nvSpPr>
        <p:spPr>
          <a:xfrm>
            <a:off x="116632" y="1294087"/>
            <a:ext cx="6741368" cy="1385764"/>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演習：プル：ブーリアン演算</a:t>
            </a:r>
            <a:r>
              <a:rPr lang="en-US" altLang="ja-JP" sz="1401" b="1" dirty="0">
                <a:solidFill>
                  <a:srgbClr val="FFFF00"/>
                </a:solidFill>
                <a:latin typeface="UD デジタル 教科書体 NK-B" panose="02020700000000000000" pitchFamily="18" charset="-128"/>
                <a:ea typeface="UD デジタル 教科書体 NK-B" panose="02020700000000000000" pitchFamily="18" charset="-128"/>
              </a:rPr>
              <a:t>(</a:t>
            </a:r>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差</a:t>
            </a:r>
            <a:r>
              <a:rPr lang="en-US" altLang="ja-JP" sz="1401" b="1" dirty="0">
                <a:solidFill>
                  <a:srgbClr val="FFFF00"/>
                </a:solidFill>
                <a:latin typeface="UD デジタル 教科書体 NK-B" panose="02020700000000000000" pitchFamily="18" charset="-128"/>
                <a:ea typeface="UD デジタル 教科書体 NK-B" panose="02020700000000000000" pitchFamily="18" charset="-128"/>
              </a:rPr>
              <a:t>)</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まず、適当な立方体を作成してください。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立方体の一つの面に、円をスケッチしてください。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次に、プルツールを実行したら円の面を選択して、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オプションから「カット」を選択してください。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最後に、作成した円の面を、立方体を通り抜けるようにクリック＆ドラッグしてください。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12" name="図 11" descr="グラフ&#10;&#10;AI 生成コンテンツは誤りを含む可能性があります。">
            <a:extLst>
              <a:ext uri="{FF2B5EF4-FFF2-40B4-BE49-F238E27FC236}">
                <a16:creationId xmlns:a16="http://schemas.microsoft.com/office/drawing/2014/main" id="{72085D72-59A4-5B12-60A6-B8C83C51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491" y="2728720"/>
            <a:ext cx="1188717" cy="900000"/>
          </a:xfrm>
          <a:prstGeom prst="rect">
            <a:avLst/>
          </a:prstGeom>
        </p:spPr>
      </p:pic>
      <p:pic>
        <p:nvPicPr>
          <p:cNvPr id="14" name="図 13" descr="ダイアグラム&#10;&#10;AI 生成コンテンツは誤りを含む可能性があります。">
            <a:extLst>
              <a:ext uri="{FF2B5EF4-FFF2-40B4-BE49-F238E27FC236}">
                <a16:creationId xmlns:a16="http://schemas.microsoft.com/office/drawing/2014/main" id="{39E4F58D-8718-CFD7-FB60-D6FD31D2EA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9109" y="2728720"/>
            <a:ext cx="1106681" cy="900000"/>
          </a:xfrm>
          <a:prstGeom prst="rect">
            <a:avLst/>
          </a:prstGeom>
        </p:spPr>
      </p:pic>
      <p:pic>
        <p:nvPicPr>
          <p:cNvPr id="15" name="図 14" descr="ダイアグラム&#10;&#10;AI 生成コンテンツは誤りを含む可能性があります。">
            <a:extLst>
              <a:ext uri="{FF2B5EF4-FFF2-40B4-BE49-F238E27FC236}">
                <a16:creationId xmlns:a16="http://schemas.microsoft.com/office/drawing/2014/main" id="{FDA17E22-0100-52CB-8FD0-1865F491B0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57691" y="2728720"/>
            <a:ext cx="1175744" cy="900000"/>
          </a:xfrm>
          <a:prstGeom prst="rect">
            <a:avLst/>
          </a:prstGeom>
        </p:spPr>
      </p:pic>
      <p:sp>
        <p:nvSpPr>
          <p:cNvPr id="16" name="矢印: 右 15">
            <a:extLst>
              <a:ext uri="{FF2B5EF4-FFF2-40B4-BE49-F238E27FC236}">
                <a16:creationId xmlns:a16="http://schemas.microsoft.com/office/drawing/2014/main" id="{ADF1C7B6-7F42-F200-2245-9955961ED551}"/>
              </a:ext>
            </a:extLst>
          </p:cNvPr>
          <p:cNvSpPr/>
          <p:nvPr/>
        </p:nvSpPr>
        <p:spPr>
          <a:xfrm>
            <a:off x="3258604" y="3011627"/>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右 16">
            <a:extLst>
              <a:ext uri="{FF2B5EF4-FFF2-40B4-BE49-F238E27FC236}">
                <a16:creationId xmlns:a16="http://schemas.microsoft.com/office/drawing/2014/main" id="{2C00B6B4-5BD3-1D85-C47B-213CF2535AF0}"/>
              </a:ext>
            </a:extLst>
          </p:cNvPr>
          <p:cNvSpPr/>
          <p:nvPr/>
        </p:nvSpPr>
        <p:spPr>
          <a:xfrm>
            <a:off x="5086249" y="3011627"/>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02164F4F-5A79-DC26-F3A7-5DD152555D42}"/>
              </a:ext>
            </a:extLst>
          </p:cNvPr>
          <p:cNvSpPr txBox="1"/>
          <p:nvPr/>
        </p:nvSpPr>
        <p:spPr>
          <a:xfrm>
            <a:off x="116632" y="3762019"/>
            <a:ext cx="6741368" cy="1385764"/>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新たに、適当な立方体を作成してください。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立方体を、複製して移動してください。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次に、二つの立方体の、向かい合う面の一方を選択したら、</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プルツールを実行して、オプションから「カット」を選択してください。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選択した面を、もう一方のソリッドを通り向けるように</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中ほどまでクリック＆ドラッグしてください。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20" name="図 19" descr="ダイアグラム&#10;&#10;AI 生成コンテンツは誤りを含む可能性があります。">
            <a:extLst>
              <a:ext uri="{FF2B5EF4-FFF2-40B4-BE49-F238E27FC236}">
                <a16:creationId xmlns:a16="http://schemas.microsoft.com/office/drawing/2014/main" id="{F9D8784D-A608-4EF6-B304-9F43B3EE79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491" y="5148594"/>
            <a:ext cx="1108474" cy="900000"/>
          </a:xfrm>
          <a:prstGeom prst="rect">
            <a:avLst/>
          </a:prstGeom>
        </p:spPr>
      </p:pic>
      <p:sp>
        <p:nvSpPr>
          <p:cNvPr id="22" name="矢印: 右 21">
            <a:extLst>
              <a:ext uri="{FF2B5EF4-FFF2-40B4-BE49-F238E27FC236}">
                <a16:creationId xmlns:a16="http://schemas.microsoft.com/office/drawing/2014/main" id="{6A86112B-E0E5-1847-233E-F7CF29B9F35A}"/>
              </a:ext>
            </a:extLst>
          </p:cNvPr>
          <p:cNvSpPr/>
          <p:nvPr/>
        </p:nvSpPr>
        <p:spPr>
          <a:xfrm>
            <a:off x="1500022" y="5431500"/>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4" name="図 23" descr="ダイアグラム&#10;&#10;AI 生成コンテンツは誤りを含む可能性があります。">
            <a:extLst>
              <a:ext uri="{FF2B5EF4-FFF2-40B4-BE49-F238E27FC236}">
                <a16:creationId xmlns:a16="http://schemas.microsoft.com/office/drawing/2014/main" id="{96403A6C-81D1-C32E-FD33-F65A13AF4D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9109" y="5143839"/>
            <a:ext cx="1056226" cy="900000"/>
          </a:xfrm>
          <a:prstGeom prst="rect">
            <a:avLst/>
          </a:prstGeom>
        </p:spPr>
      </p:pic>
      <p:sp>
        <p:nvSpPr>
          <p:cNvPr id="25" name="矢印: 右 24">
            <a:extLst>
              <a:ext uri="{FF2B5EF4-FFF2-40B4-BE49-F238E27FC236}">
                <a16:creationId xmlns:a16="http://schemas.microsoft.com/office/drawing/2014/main" id="{2C1F432D-A547-1B3D-64A6-833BD01A50F1}"/>
              </a:ext>
            </a:extLst>
          </p:cNvPr>
          <p:cNvSpPr/>
          <p:nvPr/>
        </p:nvSpPr>
        <p:spPr>
          <a:xfrm>
            <a:off x="3208149" y="5431500"/>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7" name="図 26" descr="四角形&#10;&#10;AI 生成コンテンツは誤りを含む可能性があります。">
            <a:extLst>
              <a:ext uri="{FF2B5EF4-FFF2-40B4-BE49-F238E27FC236}">
                <a16:creationId xmlns:a16="http://schemas.microsoft.com/office/drawing/2014/main" id="{10286F97-91FB-8B38-FB29-186CF313190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07236" y="5143839"/>
            <a:ext cx="1270968" cy="900000"/>
          </a:xfrm>
          <a:prstGeom prst="rect">
            <a:avLst/>
          </a:prstGeom>
        </p:spPr>
      </p:pic>
      <p:sp>
        <p:nvSpPr>
          <p:cNvPr id="28" name="矢印: 右 27">
            <a:extLst>
              <a:ext uri="{FF2B5EF4-FFF2-40B4-BE49-F238E27FC236}">
                <a16:creationId xmlns:a16="http://schemas.microsoft.com/office/drawing/2014/main" id="{4E24F1FC-656A-ED98-BBA5-CB22BC5E2D1C}"/>
              </a:ext>
            </a:extLst>
          </p:cNvPr>
          <p:cNvSpPr/>
          <p:nvPr/>
        </p:nvSpPr>
        <p:spPr>
          <a:xfrm>
            <a:off x="5131018" y="5431500"/>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0" name="図 29" descr="ダイアグラム が含まれている画像&#10;&#10;AI 生成コンテンツは誤りを含む可能性があります。">
            <a:extLst>
              <a:ext uri="{FF2B5EF4-FFF2-40B4-BE49-F238E27FC236}">
                <a16:creationId xmlns:a16="http://schemas.microsoft.com/office/drawing/2014/main" id="{F268ECFF-0DD3-55E3-1E3E-9393EDB0359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85336" y="2713068"/>
            <a:ext cx="1059588" cy="900000"/>
          </a:xfrm>
          <a:prstGeom prst="rect">
            <a:avLst/>
          </a:prstGeom>
        </p:spPr>
      </p:pic>
      <p:pic>
        <p:nvPicPr>
          <p:cNvPr id="33" name="図 32"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78B4D62E-5FAD-F86B-D5F8-76E36B4B9E6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77853" y="277466"/>
            <a:ext cx="2506330" cy="1440000"/>
          </a:xfrm>
          <a:prstGeom prst="rect">
            <a:avLst/>
          </a:prstGeom>
        </p:spPr>
      </p:pic>
      <p:pic>
        <p:nvPicPr>
          <p:cNvPr id="40" name="図 39" descr="テーブル, スポーツゲーム が含まれている画像&#10;&#10;AI 生成コンテンツは誤りを含む可能性があります。">
            <a:extLst>
              <a:ext uri="{FF2B5EF4-FFF2-40B4-BE49-F238E27FC236}">
                <a16:creationId xmlns:a16="http://schemas.microsoft.com/office/drawing/2014/main" id="{7A8E0EB6-1D9F-ABD6-0F90-E307A0D2169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585336" y="5143839"/>
            <a:ext cx="1104396" cy="900000"/>
          </a:xfrm>
          <a:prstGeom prst="rect">
            <a:avLst/>
          </a:prstGeom>
        </p:spPr>
      </p:pic>
    </p:spTree>
    <p:extLst>
      <p:ext uri="{BB962C8B-B14F-4D97-AF65-F5344CB8AC3E}">
        <p14:creationId xmlns:p14="http://schemas.microsoft.com/office/powerpoint/2010/main" val="9864832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9A209642-3CEA-4B2B-A211-50A25A9D14F7}"/>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266CAEE4-BCC2-8048-8722-C4B57BAB8B7E}"/>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1907FE40-A65A-F50C-8093-36CD476D3B27}"/>
              </a:ext>
            </a:extLst>
          </p:cNvPr>
          <p:cNvSpPr txBox="1"/>
          <p:nvPr/>
        </p:nvSpPr>
        <p:spPr>
          <a:xfrm>
            <a:off x="116631" y="4432988"/>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・プル：マージなし</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2AD58C2F-92E3-0ED3-855C-44477BC28615}"/>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～プル：オプション～</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プルツールのオプション紹介です。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2" name="テキスト ボックス 1">
            <a:extLst>
              <a:ext uri="{FF2B5EF4-FFF2-40B4-BE49-F238E27FC236}">
                <a16:creationId xmlns:a16="http://schemas.microsoft.com/office/drawing/2014/main" id="{3E538815-9E48-1EF4-4FD2-C31613F3C411}"/>
              </a:ext>
            </a:extLst>
          </p:cNvPr>
          <p:cNvSpPr txBox="1"/>
          <p:nvPr/>
        </p:nvSpPr>
        <p:spPr>
          <a:xfrm>
            <a:off x="116632" y="1294087"/>
            <a:ext cx="6741368" cy="1601336"/>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演習：プル：マージなし</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まず、適当な立方体を作成してください。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立方体を、複製して移動してください。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次に、プルツールを実行して、オプションから「マージなし」を選択してください。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二つの立方体の、向かい合う面の一方を選択してください。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選択した面を、もう一方のソリッドを通り向けるように</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中ほどまでクリック＆ドラッグしてください。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15" name="図 14"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42B484CA-3027-5CD6-88D2-B6B323622D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1285" y="354515"/>
            <a:ext cx="3122262" cy="1260000"/>
          </a:xfrm>
          <a:prstGeom prst="rect">
            <a:avLst/>
          </a:prstGeom>
        </p:spPr>
      </p:pic>
      <p:pic>
        <p:nvPicPr>
          <p:cNvPr id="16" name="図 15" descr="ダイアグラム&#10;&#10;AI 生成コンテンツは誤りを含む可能性があります。">
            <a:extLst>
              <a:ext uri="{FF2B5EF4-FFF2-40B4-BE49-F238E27FC236}">
                <a16:creationId xmlns:a16="http://schemas.microsoft.com/office/drawing/2014/main" id="{F9983E53-0A5B-3794-3A8E-A10E47E093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547" y="3013054"/>
            <a:ext cx="1108474" cy="900000"/>
          </a:xfrm>
          <a:prstGeom prst="rect">
            <a:avLst/>
          </a:prstGeom>
        </p:spPr>
      </p:pic>
      <p:sp>
        <p:nvSpPr>
          <p:cNvPr id="17" name="矢印: 右 16">
            <a:extLst>
              <a:ext uri="{FF2B5EF4-FFF2-40B4-BE49-F238E27FC236}">
                <a16:creationId xmlns:a16="http://schemas.microsoft.com/office/drawing/2014/main" id="{B682D42C-E201-8BCD-C97C-21FEC348915C}"/>
              </a:ext>
            </a:extLst>
          </p:cNvPr>
          <p:cNvSpPr/>
          <p:nvPr/>
        </p:nvSpPr>
        <p:spPr>
          <a:xfrm>
            <a:off x="1463078" y="3295960"/>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descr="ダイアグラム&#10;&#10;AI 生成コンテンツは誤りを含む可能性があります。">
            <a:extLst>
              <a:ext uri="{FF2B5EF4-FFF2-40B4-BE49-F238E27FC236}">
                <a16:creationId xmlns:a16="http://schemas.microsoft.com/office/drawing/2014/main" id="{197912C0-5F26-8914-5EA1-2CFA449BD7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62165" y="3008299"/>
            <a:ext cx="1056226" cy="900000"/>
          </a:xfrm>
          <a:prstGeom prst="rect">
            <a:avLst/>
          </a:prstGeom>
        </p:spPr>
      </p:pic>
      <p:sp>
        <p:nvSpPr>
          <p:cNvPr id="20" name="矢印: 右 19">
            <a:extLst>
              <a:ext uri="{FF2B5EF4-FFF2-40B4-BE49-F238E27FC236}">
                <a16:creationId xmlns:a16="http://schemas.microsoft.com/office/drawing/2014/main" id="{CE908044-E324-C6C9-C196-BC6812331626}"/>
              </a:ext>
            </a:extLst>
          </p:cNvPr>
          <p:cNvSpPr/>
          <p:nvPr/>
        </p:nvSpPr>
        <p:spPr>
          <a:xfrm>
            <a:off x="3171205" y="3295960"/>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図 21" descr="四角形&#10;&#10;AI 生成コンテンツは誤りを含む可能性があります。">
            <a:extLst>
              <a:ext uri="{FF2B5EF4-FFF2-40B4-BE49-F238E27FC236}">
                <a16:creationId xmlns:a16="http://schemas.microsoft.com/office/drawing/2014/main" id="{5956177B-36AF-6A2D-CCBE-5343E326EB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0292" y="3008299"/>
            <a:ext cx="1270968" cy="900000"/>
          </a:xfrm>
          <a:prstGeom prst="rect">
            <a:avLst/>
          </a:prstGeom>
        </p:spPr>
      </p:pic>
      <p:sp>
        <p:nvSpPr>
          <p:cNvPr id="24" name="矢印: 右 23">
            <a:extLst>
              <a:ext uri="{FF2B5EF4-FFF2-40B4-BE49-F238E27FC236}">
                <a16:creationId xmlns:a16="http://schemas.microsoft.com/office/drawing/2014/main" id="{DAF1C6A4-99E9-F263-AA7F-676EB52CAF41}"/>
              </a:ext>
            </a:extLst>
          </p:cNvPr>
          <p:cNvSpPr/>
          <p:nvPr/>
        </p:nvSpPr>
        <p:spPr>
          <a:xfrm>
            <a:off x="5094074" y="3295960"/>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7" name="図 26" descr="ダイアグラム&#10;&#10;AI 生成コンテンツは誤りを含む可能性があります。">
            <a:extLst>
              <a:ext uri="{FF2B5EF4-FFF2-40B4-BE49-F238E27FC236}">
                <a16:creationId xmlns:a16="http://schemas.microsoft.com/office/drawing/2014/main" id="{9B9F8764-E556-2F43-271C-0E29C148980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88237" y="3008299"/>
            <a:ext cx="1147378" cy="900000"/>
          </a:xfrm>
          <a:prstGeom prst="rect">
            <a:avLst/>
          </a:prstGeom>
        </p:spPr>
      </p:pic>
      <p:sp>
        <p:nvSpPr>
          <p:cNvPr id="28" name="テキスト ボックス 27">
            <a:extLst>
              <a:ext uri="{FF2B5EF4-FFF2-40B4-BE49-F238E27FC236}">
                <a16:creationId xmlns:a16="http://schemas.microsoft.com/office/drawing/2014/main" id="{5862CD21-216F-07B2-D783-0A36484A6E62}"/>
              </a:ext>
            </a:extLst>
          </p:cNvPr>
          <p:cNvSpPr txBox="1"/>
          <p:nvPr/>
        </p:nvSpPr>
        <p:spPr>
          <a:xfrm>
            <a:off x="116632" y="4123012"/>
            <a:ext cx="6741368" cy="307905"/>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最後に、ソリッドオブジェクトが、それぞれ合体していないことを確認してください。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2762107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C11F105E-AAAC-DADB-82C3-F6D141448540}"/>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2B7DC34E-14AA-E4E2-6BC7-D76227B79C9C}"/>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F7AAFB63-F0C7-B0B0-97E1-C8A1AB9AC802}"/>
              </a:ext>
            </a:extLst>
          </p:cNvPr>
          <p:cNvSpPr txBox="1"/>
          <p:nvPr/>
        </p:nvSpPr>
        <p:spPr>
          <a:xfrm>
            <a:off x="116631" y="3878832"/>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・プル：両側にプル</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34C5EF76-0F47-9891-2D98-BFE94517154D}"/>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～プル：オプション～</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プルツールのオプション紹介です。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2" name="テキスト ボックス 1">
            <a:extLst>
              <a:ext uri="{FF2B5EF4-FFF2-40B4-BE49-F238E27FC236}">
                <a16:creationId xmlns:a16="http://schemas.microsoft.com/office/drawing/2014/main" id="{BFF7AB93-C7F8-C6C5-2082-2A856968A568}"/>
              </a:ext>
            </a:extLst>
          </p:cNvPr>
          <p:cNvSpPr txBox="1"/>
          <p:nvPr/>
        </p:nvSpPr>
        <p:spPr>
          <a:xfrm>
            <a:off x="116632" y="1294087"/>
            <a:ext cx="6741368" cy="1385764"/>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演習：プル：両側にプル</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まず、適当な面、もしくはエッジを作成してください。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次に、プルツールを実行して面を選択したら、</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オプションから「両側にプル」を選択してください。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面をクリック＆ドラッグして、ミラーリング操作でプルされることを確認してください。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4" name="図 3" descr="グラフィカル ユーザー インターフェイス, テキスト&#10;&#10;AI 生成コンテンツは誤りを含む可能性があります。">
            <a:extLst>
              <a:ext uri="{FF2B5EF4-FFF2-40B4-BE49-F238E27FC236}">
                <a16:creationId xmlns:a16="http://schemas.microsoft.com/office/drawing/2014/main" id="{50D699CC-B346-409E-4DF9-1A4CC781C0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82448" y="153737"/>
            <a:ext cx="2369524" cy="1440000"/>
          </a:xfrm>
          <a:prstGeom prst="rect">
            <a:avLst/>
          </a:prstGeom>
        </p:spPr>
      </p:pic>
      <p:pic>
        <p:nvPicPr>
          <p:cNvPr id="8" name="図 7" descr="ダイアグラム, ベン図表&#10;&#10;AI 生成コンテンツは誤りを含む可能性があります。">
            <a:extLst>
              <a:ext uri="{FF2B5EF4-FFF2-40B4-BE49-F238E27FC236}">
                <a16:creationId xmlns:a16="http://schemas.microsoft.com/office/drawing/2014/main" id="{32247997-F74F-4C01-DF2C-133A55F642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31" y="2557447"/>
            <a:ext cx="888545" cy="1080000"/>
          </a:xfrm>
          <a:prstGeom prst="rect">
            <a:avLst/>
          </a:prstGeom>
        </p:spPr>
      </p:pic>
      <p:sp>
        <p:nvSpPr>
          <p:cNvPr id="9" name="矢印: 右 8">
            <a:extLst>
              <a:ext uri="{FF2B5EF4-FFF2-40B4-BE49-F238E27FC236}">
                <a16:creationId xmlns:a16="http://schemas.microsoft.com/office/drawing/2014/main" id="{22F1AB14-4DCB-38D3-1989-72CD4822FC81}"/>
              </a:ext>
            </a:extLst>
          </p:cNvPr>
          <p:cNvSpPr/>
          <p:nvPr/>
        </p:nvSpPr>
        <p:spPr>
          <a:xfrm>
            <a:off x="1116805" y="2930353"/>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descr="グラフィカル ユーザー インターフェイス が含まれている画像&#10;&#10;AI 生成コンテンツは誤りを含む可能性があります。">
            <a:extLst>
              <a:ext uri="{FF2B5EF4-FFF2-40B4-BE49-F238E27FC236}">
                <a16:creationId xmlns:a16="http://schemas.microsoft.com/office/drawing/2014/main" id="{B93348A4-CFC6-69FC-6BAD-33585BDB2A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74707" y="2557447"/>
            <a:ext cx="1972059" cy="1080000"/>
          </a:xfrm>
          <a:prstGeom prst="rect">
            <a:avLst/>
          </a:prstGeom>
        </p:spPr>
      </p:pic>
      <p:sp>
        <p:nvSpPr>
          <p:cNvPr id="12" name="矢印: 右 11">
            <a:extLst>
              <a:ext uri="{FF2B5EF4-FFF2-40B4-BE49-F238E27FC236}">
                <a16:creationId xmlns:a16="http://schemas.microsoft.com/office/drawing/2014/main" id="{6678F88D-D46F-42E3-2D46-7ABF0DF8C210}"/>
              </a:ext>
            </a:extLst>
          </p:cNvPr>
          <p:cNvSpPr/>
          <p:nvPr/>
        </p:nvSpPr>
        <p:spPr>
          <a:xfrm>
            <a:off x="3688036" y="2930352"/>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descr="ダイアグラム&#10;&#10;AI 生成コンテンツは誤りを含む可能性があります。">
            <a:extLst>
              <a:ext uri="{FF2B5EF4-FFF2-40B4-BE49-F238E27FC236}">
                <a16:creationId xmlns:a16="http://schemas.microsoft.com/office/drawing/2014/main" id="{A6FEE30C-85A6-8A3B-2A7D-E93CFA34A6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4279" y="2569142"/>
            <a:ext cx="935852" cy="1080000"/>
          </a:xfrm>
          <a:prstGeom prst="rect">
            <a:avLst/>
          </a:prstGeom>
        </p:spPr>
      </p:pic>
      <p:pic>
        <p:nvPicPr>
          <p:cNvPr id="5" name="図 4" descr="ダイアグラム, ベン図表&#10;&#10;AI 生成コンテンツは誤りを含む可能性があります。">
            <a:extLst>
              <a:ext uri="{FF2B5EF4-FFF2-40B4-BE49-F238E27FC236}">
                <a16:creationId xmlns:a16="http://schemas.microsoft.com/office/drawing/2014/main" id="{B11A2D39-86D9-4169-A214-785EFE7C7FF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59624" y="2585665"/>
            <a:ext cx="1135276" cy="1080000"/>
          </a:xfrm>
          <a:prstGeom prst="rect">
            <a:avLst/>
          </a:prstGeom>
        </p:spPr>
      </p:pic>
      <p:sp>
        <p:nvSpPr>
          <p:cNvPr id="10" name="矢印: 右 9">
            <a:extLst>
              <a:ext uri="{FF2B5EF4-FFF2-40B4-BE49-F238E27FC236}">
                <a16:creationId xmlns:a16="http://schemas.microsoft.com/office/drawing/2014/main" id="{02738931-D2D2-BA5E-E086-56E2177388F9}"/>
              </a:ext>
            </a:extLst>
          </p:cNvPr>
          <p:cNvSpPr/>
          <p:nvPr/>
        </p:nvSpPr>
        <p:spPr>
          <a:xfrm>
            <a:off x="5126741" y="2930352"/>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6244192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3E4F8AD2-CEBF-102F-72CC-AE4F022D2BA0}"/>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5A1F998F-02A5-7781-2A3E-B7638844766F}"/>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A152A203-BC86-7636-6419-82B445A04C0F}"/>
              </a:ext>
            </a:extLst>
          </p:cNvPr>
          <p:cNvSpPr txBox="1"/>
          <p:nvPr/>
        </p:nvSpPr>
        <p:spPr>
          <a:xfrm>
            <a:off x="116631" y="8728110"/>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・面で分割</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3B8AEBBA-5422-DA78-67DD-65A77502BE1F}"/>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～ボディ分割～</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選択した面で、ターゲットを分割します。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2" name="テキスト ボックス 1">
            <a:extLst>
              <a:ext uri="{FF2B5EF4-FFF2-40B4-BE49-F238E27FC236}">
                <a16:creationId xmlns:a16="http://schemas.microsoft.com/office/drawing/2014/main" id="{AAE242CA-1739-5968-7CE8-936E5ACBC981}"/>
              </a:ext>
            </a:extLst>
          </p:cNvPr>
          <p:cNvSpPr txBox="1"/>
          <p:nvPr/>
        </p:nvSpPr>
        <p:spPr>
          <a:xfrm>
            <a:off x="116632" y="1294087"/>
            <a:ext cx="6741368" cy="954620"/>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演習：面で分割</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まず、適当な立方体と、円柱を作成してください。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一直線に並ぶように、それぞれを移動してください。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デザインタブから「ボディ分割」を実行してください。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13" name="図 12" descr="グラフ が含まれている画像&#10;&#10;AI 生成コンテンツは誤りを含む可能性があります。">
            <a:extLst>
              <a:ext uri="{FF2B5EF4-FFF2-40B4-BE49-F238E27FC236}">
                <a16:creationId xmlns:a16="http://schemas.microsoft.com/office/drawing/2014/main" id="{DDEAAF15-4F54-2D98-89A4-236E536FC5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36" y="2290585"/>
            <a:ext cx="5210526" cy="720000"/>
          </a:xfrm>
          <a:prstGeom prst="rect">
            <a:avLst/>
          </a:prstGeom>
        </p:spPr>
      </p:pic>
      <p:sp>
        <p:nvSpPr>
          <p:cNvPr id="15" name="正方形/長方形 14">
            <a:extLst>
              <a:ext uri="{FF2B5EF4-FFF2-40B4-BE49-F238E27FC236}">
                <a16:creationId xmlns:a16="http://schemas.microsoft.com/office/drawing/2014/main" id="{170E34CB-42FE-5640-9E95-0CB8B5850538}"/>
              </a:ext>
            </a:extLst>
          </p:cNvPr>
          <p:cNvSpPr/>
          <p:nvPr/>
        </p:nvSpPr>
        <p:spPr>
          <a:xfrm>
            <a:off x="179919" y="2289952"/>
            <a:ext cx="5210526" cy="720000"/>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sp>
        <p:nvSpPr>
          <p:cNvPr id="16" name="正方形/長方形 15">
            <a:extLst>
              <a:ext uri="{FF2B5EF4-FFF2-40B4-BE49-F238E27FC236}">
                <a16:creationId xmlns:a16="http://schemas.microsoft.com/office/drawing/2014/main" id="{CC3042B1-81A3-9C5A-74E2-2AC652346DCD}"/>
              </a:ext>
            </a:extLst>
          </p:cNvPr>
          <p:cNvSpPr/>
          <p:nvPr/>
        </p:nvSpPr>
        <p:spPr>
          <a:xfrm>
            <a:off x="4797152" y="2433068"/>
            <a:ext cx="530004" cy="178496"/>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pic>
        <p:nvPicPr>
          <p:cNvPr id="18" name="図 17" descr="テーブル が含まれている画像&#10;&#10;AI 生成コンテンツは誤りを含む可能性があります。">
            <a:extLst>
              <a:ext uri="{FF2B5EF4-FFF2-40B4-BE49-F238E27FC236}">
                <a16:creationId xmlns:a16="http://schemas.microsoft.com/office/drawing/2014/main" id="{66FA5EAE-7D90-548D-8801-6745F48372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919" y="4362505"/>
            <a:ext cx="1576217" cy="1800000"/>
          </a:xfrm>
          <a:prstGeom prst="rect">
            <a:avLst/>
          </a:prstGeom>
        </p:spPr>
      </p:pic>
      <p:sp>
        <p:nvSpPr>
          <p:cNvPr id="19" name="テキスト ボックス 18">
            <a:extLst>
              <a:ext uri="{FF2B5EF4-FFF2-40B4-BE49-F238E27FC236}">
                <a16:creationId xmlns:a16="http://schemas.microsoft.com/office/drawing/2014/main" id="{9225399D-E18B-53CD-0895-01E26A32E2F5}"/>
              </a:ext>
            </a:extLst>
          </p:cNvPr>
          <p:cNvSpPr txBox="1"/>
          <p:nvPr/>
        </p:nvSpPr>
        <p:spPr>
          <a:xfrm>
            <a:off x="116632" y="3772129"/>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次に、ターゲット</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変形させられる</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オブジェクトを選択したら、</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分割の境目となる面を選択してください。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21" name="図 20" descr="テキスト&#10;&#10;AI 生成コンテンツは誤りを含む可能性があります。">
            <a:extLst>
              <a:ext uri="{FF2B5EF4-FFF2-40B4-BE49-F238E27FC236}">
                <a16:creationId xmlns:a16="http://schemas.microsoft.com/office/drawing/2014/main" id="{4794BD1B-CC0E-97E8-F615-3A9A5AF2CE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919" y="3093150"/>
            <a:ext cx="4439270" cy="590632"/>
          </a:xfrm>
          <a:prstGeom prst="rect">
            <a:avLst/>
          </a:prstGeom>
        </p:spPr>
      </p:pic>
      <p:sp>
        <p:nvSpPr>
          <p:cNvPr id="22" name="矢印: 右 21">
            <a:extLst>
              <a:ext uri="{FF2B5EF4-FFF2-40B4-BE49-F238E27FC236}">
                <a16:creationId xmlns:a16="http://schemas.microsoft.com/office/drawing/2014/main" id="{E3AA2B2F-F6CD-6438-A846-D72493581B2D}"/>
              </a:ext>
            </a:extLst>
          </p:cNvPr>
          <p:cNvSpPr/>
          <p:nvPr/>
        </p:nvSpPr>
        <p:spPr>
          <a:xfrm>
            <a:off x="1880828" y="5095411"/>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4" name="図 23">
            <a:extLst>
              <a:ext uri="{FF2B5EF4-FFF2-40B4-BE49-F238E27FC236}">
                <a16:creationId xmlns:a16="http://schemas.microsoft.com/office/drawing/2014/main" id="{782886B2-9896-8907-C9CE-2FC6E08D27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51793" y="4362505"/>
            <a:ext cx="1701933" cy="1800000"/>
          </a:xfrm>
          <a:prstGeom prst="rect">
            <a:avLst/>
          </a:prstGeom>
        </p:spPr>
      </p:pic>
      <p:pic>
        <p:nvPicPr>
          <p:cNvPr id="27" name="図 26">
            <a:extLst>
              <a:ext uri="{FF2B5EF4-FFF2-40B4-BE49-F238E27FC236}">
                <a16:creationId xmlns:a16="http://schemas.microsoft.com/office/drawing/2014/main" id="{54C0653D-D01E-0073-9832-3F88B6AA2E6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5775" y="6642655"/>
            <a:ext cx="1576692" cy="1800000"/>
          </a:xfrm>
          <a:prstGeom prst="rect">
            <a:avLst/>
          </a:prstGeom>
        </p:spPr>
      </p:pic>
      <p:sp>
        <p:nvSpPr>
          <p:cNvPr id="28" name="テキスト ボックス 27">
            <a:extLst>
              <a:ext uri="{FF2B5EF4-FFF2-40B4-BE49-F238E27FC236}">
                <a16:creationId xmlns:a16="http://schemas.microsoft.com/office/drawing/2014/main" id="{EB4D5CA9-0C34-1038-333C-887A5BCA681A}"/>
              </a:ext>
            </a:extLst>
          </p:cNvPr>
          <p:cNvSpPr txBox="1"/>
          <p:nvPr/>
        </p:nvSpPr>
        <p:spPr>
          <a:xfrm>
            <a:off x="116632" y="6248629"/>
            <a:ext cx="6741368" cy="307905"/>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不要な部分があったら削除して、ターゲットが面で分割されたことを確認してください。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29" name="矢印: 右 28">
            <a:extLst>
              <a:ext uri="{FF2B5EF4-FFF2-40B4-BE49-F238E27FC236}">
                <a16:creationId xmlns:a16="http://schemas.microsoft.com/office/drawing/2014/main" id="{76F4472C-5DDE-29F1-73BD-E28E0926707B}"/>
              </a:ext>
            </a:extLst>
          </p:cNvPr>
          <p:cNvSpPr/>
          <p:nvPr/>
        </p:nvSpPr>
        <p:spPr>
          <a:xfrm>
            <a:off x="1880828" y="7365209"/>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1" name="図 30" descr="ダイアグラム&#10;&#10;AI 生成コンテンツは誤りを含む可能性があります。">
            <a:extLst>
              <a:ext uri="{FF2B5EF4-FFF2-40B4-BE49-F238E27FC236}">
                <a16:creationId xmlns:a16="http://schemas.microsoft.com/office/drawing/2014/main" id="{3FAB9472-F477-805F-9143-F57FEF312FA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45462" y="6632302"/>
            <a:ext cx="1472119" cy="1800000"/>
          </a:xfrm>
          <a:prstGeom prst="rect">
            <a:avLst/>
          </a:prstGeom>
        </p:spPr>
      </p:pic>
    </p:spTree>
    <p:extLst>
      <p:ext uri="{BB962C8B-B14F-4D97-AF65-F5344CB8AC3E}">
        <p14:creationId xmlns:p14="http://schemas.microsoft.com/office/powerpoint/2010/main" val="8985667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488D3FE4-480D-C692-8A53-E214E85D8B6B}"/>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54FB578B-E969-5A89-14A9-EAD1A5DC07FC}"/>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3F1FB5EF-8DB1-18EE-4930-8B7224007DD2}"/>
              </a:ext>
            </a:extLst>
          </p:cNvPr>
          <p:cNvSpPr txBox="1"/>
          <p:nvPr/>
        </p:nvSpPr>
        <p:spPr>
          <a:xfrm>
            <a:off x="116631" y="6874050"/>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a:t>
            </a:r>
            <a:r>
              <a:rPr lang="zh-TW" altLang="en-US" sz="1400" dirty="0">
                <a:solidFill>
                  <a:srgbClr val="FFFF00"/>
                </a:solidFill>
                <a:latin typeface="UD デジタル 教科書体 NK-R" panose="02020400000000000000" pitchFamily="18" charset="-128"/>
                <a:ea typeface="UD デジタル 教科書体 NK-R" panose="02020400000000000000" pitchFamily="18" charset="-128"/>
              </a:rPr>
              <a:t>自動補正</a:t>
            </a:r>
            <a:r>
              <a:rPr lang="en-US" altLang="zh-TW" sz="1400" dirty="0">
                <a:solidFill>
                  <a:srgbClr val="FFFF00"/>
                </a:solidFill>
                <a:latin typeface="UD デジタル 教科書体 NK-R" panose="02020400000000000000" pitchFamily="18" charset="-128"/>
                <a:ea typeface="UD デジタル 教科書体 NK-R" panose="02020400000000000000" pitchFamily="18" charset="-128"/>
              </a:rPr>
              <a:t>(</a:t>
            </a:r>
            <a:r>
              <a:rPr lang="zh-TW" altLang="en-US" sz="1400" dirty="0">
                <a:solidFill>
                  <a:srgbClr val="FFFF00"/>
                </a:solidFill>
                <a:latin typeface="UD デジタル 教科書体 NK-R" panose="02020400000000000000" pitchFamily="18" charset="-128"/>
                <a:ea typeface="UD デジタル 教科書体 NK-R" panose="02020400000000000000" pitchFamily="18" charset="-128"/>
              </a:rPr>
              <a:t>一例</a:t>
            </a:r>
            <a:r>
              <a:rPr lang="en-US" altLang="zh-TW" sz="1400" dirty="0">
                <a:solidFill>
                  <a:srgbClr val="FFFF00"/>
                </a:solidFill>
                <a:latin typeface="UD デジタル 教科書体 NK-R" panose="02020400000000000000" pitchFamily="18" charset="-128"/>
                <a:ea typeface="UD デジタル 教科書体 NK-R" panose="02020400000000000000" pitchFamily="18" charset="-128"/>
              </a:rPr>
              <a:t>)</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59EF4ABF-691F-9300-7908-5C763BEC778D}"/>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～フィル～</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ターゲットの形状を、推測を用いて自動補正します。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2" name="テキスト ボックス 1">
            <a:extLst>
              <a:ext uri="{FF2B5EF4-FFF2-40B4-BE49-F238E27FC236}">
                <a16:creationId xmlns:a16="http://schemas.microsoft.com/office/drawing/2014/main" id="{AD02A373-103A-9E67-83DE-4045F5825A1D}"/>
              </a:ext>
            </a:extLst>
          </p:cNvPr>
          <p:cNvSpPr txBox="1"/>
          <p:nvPr/>
        </p:nvSpPr>
        <p:spPr>
          <a:xfrm>
            <a:off x="116632" y="2825957"/>
            <a:ext cx="6741368" cy="523477"/>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演習：自動補正</a:t>
            </a:r>
            <a:r>
              <a:rPr lang="en-US" altLang="ja-JP" sz="1401" b="1" dirty="0">
                <a:solidFill>
                  <a:srgbClr val="FFFF00"/>
                </a:solidFill>
                <a:latin typeface="UD デジタル 教科書体 NK-B" panose="02020700000000000000" pitchFamily="18" charset="-128"/>
                <a:ea typeface="UD デジタル 教科書体 NK-B" panose="02020700000000000000" pitchFamily="18" charset="-128"/>
              </a:rPr>
              <a:t>(</a:t>
            </a:r>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一例</a:t>
            </a:r>
            <a:r>
              <a:rPr lang="en-US" altLang="ja-JP" sz="1401" b="1" dirty="0">
                <a:solidFill>
                  <a:srgbClr val="FFFF00"/>
                </a:solidFill>
                <a:latin typeface="UD デジタル 教科書体 NK-B" panose="02020700000000000000" pitchFamily="18" charset="-128"/>
                <a:ea typeface="UD デジタル 教科書体 NK-B" panose="02020700000000000000" pitchFamily="18" charset="-128"/>
              </a:rPr>
              <a:t>)</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まず、下記参考図の様に、ボディに貫通孔のある立方体を作成してください。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4" name="図 3" descr="ダイアグラム が含まれている画像&#10;&#10;AI 生成コンテンツは誤りを含む可能性があります。">
            <a:extLst>
              <a:ext uri="{FF2B5EF4-FFF2-40B4-BE49-F238E27FC236}">
                <a16:creationId xmlns:a16="http://schemas.microsoft.com/office/drawing/2014/main" id="{230F918E-17A6-1911-3636-B3E15180DF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281" y="1263717"/>
            <a:ext cx="3249729" cy="720000"/>
          </a:xfrm>
          <a:prstGeom prst="rect">
            <a:avLst/>
          </a:prstGeom>
        </p:spPr>
      </p:pic>
      <p:sp>
        <p:nvSpPr>
          <p:cNvPr id="5" name="正方形/長方形 4">
            <a:extLst>
              <a:ext uri="{FF2B5EF4-FFF2-40B4-BE49-F238E27FC236}">
                <a16:creationId xmlns:a16="http://schemas.microsoft.com/office/drawing/2014/main" id="{81F1D1A8-DB9A-2E99-9D59-B68A4C19262D}"/>
              </a:ext>
            </a:extLst>
          </p:cNvPr>
          <p:cNvSpPr/>
          <p:nvPr/>
        </p:nvSpPr>
        <p:spPr>
          <a:xfrm>
            <a:off x="179919" y="1263717"/>
            <a:ext cx="3321089" cy="720000"/>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sp>
        <p:nvSpPr>
          <p:cNvPr id="8" name="正方形/長方形 7">
            <a:extLst>
              <a:ext uri="{FF2B5EF4-FFF2-40B4-BE49-F238E27FC236}">
                <a16:creationId xmlns:a16="http://schemas.microsoft.com/office/drawing/2014/main" id="{7F19753E-2DC9-9D38-18F1-297A9243CF89}"/>
              </a:ext>
            </a:extLst>
          </p:cNvPr>
          <p:cNvSpPr/>
          <p:nvPr/>
        </p:nvSpPr>
        <p:spPr>
          <a:xfrm>
            <a:off x="3212976" y="1507927"/>
            <a:ext cx="216024" cy="368474"/>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pic>
        <p:nvPicPr>
          <p:cNvPr id="10" name="図 9" descr="テキスト&#10;&#10;AI 生成コンテンツは誤りを含む可能性があります。">
            <a:extLst>
              <a:ext uri="{FF2B5EF4-FFF2-40B4-BE49-F238E27FC236}">
                <a16:creationId xmlns:a16="http://schemas.microsoft.com/office/drawing/2014/main" id="{316A99C6-A5B6-4697-6E28-7694230969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919" y="2045556"/>
            <a:ext cx="3797754" cy="612000"/>
          </a:xfrm>
          <a:prstGeom prst="rect">
            <a:avLst/>
          </a:prstGeom>
        </p:spPr>
      </p:pic>
      <p:pic>
        <p:nvPicPr>
          <p:cNvPr id="17" name="図 16" descr="名刺 が含まれている画像&#10;&#10;AI 生成コンテンツは誤りを含む可能性があります。">
            <a:extLst>
              <a:ext uri="{FF2B5EF4-FFF2-40B4-BE49-F238E27FC236}">
                <a16:creationId xmlns:a16="http://schemas.microsoft.com/office/drawing/2014/main" id="{C398CEB6-9F01-27AB-1EBF-74B4EA4CF3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4664" y="3434335"/>
            <a:ext cx="1235210" cy="1080000"/>
          </a:xfrm>
          <a:prstGeom prst="rect">
            <a:avLst/>
          </a:prstGeom>
        </p:spPr>
      </p:pic>
      <p:sp>
        <p:nvSpPr>
          <p:cNvPr id="20" name="テキスト ボックス 19">
            <a:extLst>
              <a:ext uri="{FF2B5EF4-FFF2-40B4-BE49-F238E27FC236}">
                <a16:creationId xmlns:a16="http://schemas.microsoft.com/office/drawing/2014/main" id="{520E41A7-7DA1-9AD1-6921-0952697D24C3}"/>
              </a:ext>
            </a:extLst>
          </p:cNvPr>
          <p:cNvSpPr txBox="1"/>
          <p:nvPr/>
        </p:nvSpPr>
        <p:spPr>
          <a:xfrm>
            <a:off x="116632" y="4629357"/>
            <a:ext cx="6741368" cy="307905"/>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次に、貫通孔を構成するエンティティを、全て選択してください。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25" name="図 24" descr="名刺 が含まれている画像&#10;&#10;AI 生成コンテンツは誤りを含む可能性があります。">
            <a:extLst>
              <a:ext uri="{FF2B5EF4-FFF2-40B4-BE49-F238E27FC236}">
                <a16:creationId xmlns:a16="http://schemas.microsoft.com/office/drawing/2014/main" id="{25DCDBDF-0B3A-0CBA-FB12-2D427FDE42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1076" y="4996171"/>
            <a:ext cx="1002385" cy="1080000"/>
          </a:xfrm>
          <a:prstGeom prst="rect">
            <a:avLst/>
          </a:prstGeom>
        </p:spPr>
      </p:pic>
      <p:sp>
        <p:nvSpPr>
          <p:cNvPr id="26" name="矢印: 右 25">
            <a:extLst>
              <a:ext uri="{FF2B5EF4-FFF2-40B4-BE49-F238E27FC236}">
                <a16:creationId xmlns:a16="http://schemas.microsoft.com/office/drawing/2014/main" id="{DD80A3D7-1B94-78B1-ED37-AB03B35DAC04}"/>
              </a:ext>
            </a:extLst>
          </p:cNvPr>
          <p:cNvSpPr/>
          <p:nvPr/>
        </p:nvSpPr>
        <p:spPr>
          <a:xfrm>
            <a:off x="1738067" y="5369077"/>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2" name="図 31" descr="名刺 が含まれている画像&#10;&#10;AI 生成コンテンツは誤りを含む可能性があります。">
            <a:extLst>
              <a:ext uri="{FF2B5EF4-FFF2-40B4-BE49-F238E27FC236}">
                <a16:creationId xmlns:a16="http://schemas.microsoft.com/office/drawing/2014/main" id="{09C1A3FA-FD23-9080-ACED-AEBC7FF1D01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98946" y="4996171"/>
            <a:ext cx="1078323" cy="1080000"/>
          </a:xfrm>
          <a:prstGeom prst="rect">
            <a:avLst/>
          </a:prstGeom>
        </p:spPr>
      </p:pic>
      <p:sp>
        <p:nvSpPr>
          <p:cNvPr id="33" name="テキスト ボックス 32">
            <a:extLst>
              <a:ext uri="{FF2B5EF4-FFF2-40B4-BE49-F238E27FC236}">
                <a16:creationId xmlns:a16="http://schemas.microsoft.com/office/drawing/2014/main" id="{6696FDFF-1764-AF2F-4A31-3F1C5E8326D2}"/>
              </a:ext>
            </a:extLst>
          </p:cNvPr>
          <p:cNvSpPr txBox="1"/>
          <p:nvPr/>
        </p:nvSpPr>
        <p:spPr>
          <a:xfrm>
            <a:off x="116632" y="6229557"/>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最後に、「フィル」アイコンを実行して、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孔のない立方体に補正されることを確認してください。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7679686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C05ADEA9-26B3-491A-2DF9-CAC702C2C950}"/>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80F630F1-49D7-E24C-6D06-7A5E30AAF215}"/>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37" name="テキスト ボックス 36">
            <a:extLst>
              <a:ext uri="{FF2B5EF4-FFF2-40B4-BE49-F238E27FC236}">
                <a16:creationId xmlns:a16="http://schemas.microsoft.com/office/drawing/2014/main" id="{EEACA7A3-FFC0-83C2-1857-EDD815DE6FD6}"/>
              </a:ext>
            </a:extLst>
          </p:cNvPr>
          <p:cNvSpPr txBox="1"/>
          <p:nvPr/>
        </p:nvSpPr>
        <p:spPr>
          <a:xfrm>
            <a:off x="116631" y="8873857"/>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・エンティティの表示</a:t>
            </a:r>
            <a:r>
              <a:rPr lang="en-US" altLang="ja-JP" sz="1400" dirty="0">
                <a:solidFill>
                  <a:srgbClr val="FFFF00"/>
                </a:solidFill>
                <a:latin typeface="UD デジタル 教科書体 NK-R" panose="02020400000000000000" pitchFamily="18" charset="-128"/>
                <a:ea typeface="UD デジタル 教科書体 NK-R" panose="02020400000000000000" pitchFamily="18" charset="-128"/>
              </a:rPr>
              <a:t>/</a:t>
            </a:r>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非表示</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7" name="テキスト ボックス 6">
            <a:extLst>
              <a:ext uri="{FF2B5EF4-FFF2-40B4-BE49-F238E27FC236}">
                <a16:creationId xmlns:a16="http://schemas.microsoft.com/office/drawing/2014/main" id="{06B578F0-2CCF-942E-B28E-AA555989722C}"/>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～エンティティの表示</a:t>
            </a:r>
            <a:r>
              <a:rPr lang="en-US" altLang="ja-JP" sz="1401" dirty="0">
                <a:solidFill>
                  <a:srgbClr val="FFC000"/>
                </a:solidFill>
                <a:latin typeface="UD デジタル 教科書体 NK-B" panose="02020700000000000000" pitchFamily="18" charset="-128"/>
                <a:ea typeface="UD デジタル 教科書体 NK-B" panose="02020700000000000000" pitchFamily="18" charset="-128"/>
              </a:rPr>
              <a:t>/</a:t>
            </a:r>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非表示～</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エンティティは、デザインウィンドウにおける表示</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非表示を、個別に設定できます。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2" name="テキスト ボックス 1">
            <a:extLst>
              <a:ext uri="{FF2B5EF4-FFF2-40B4-BE49-F238E27FC236}">
                <a16:creationId xmlns:a16="http://schemas.microsoft.com/office/drawing/2014/main" id="{3791D265-40D2-240B-85A1-954E0DE97781}"/>
              </a:ext>
            </a:extLst>
          </p:cNvPr>
          <p:cNvSpPr txBox="1"/>
          <p:nvPr/>
        </p:nvSpPr>
        <p:spPr>
          <a:xfrm>
            <a:off x="116632" y="1277013"/>
            <a:ext cx="6741368" cy="954620"/>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演習：エンティティの表示</a:t>
            </a:r>
            <a:r>
              <a:rPr lang="en-US" altLang="ja-JP" sz="1401" b="1" dirty="0">
                <a:solidFill>
                  <a:srgbClr val="FFFF00"/>
                </a:solidFill>
                <a:latin typeface="UD デジタル 教科書体 NK-B" panose="02020700000000000000" pitchFamily="18" charset="-128"/>
                <a:ea typeface="UD デジタル 教科書体 NK-B" panose="02020700000000000000" pitchFamily="18" charset="-128"/>
              </a:rPr>
              <a:t>/</a:t>
            </a:r>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非表示</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まず、適当なエンティティを、複数個作成してください。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次に、任意のエンティティを選択状態にして、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コンテクストメニューから「非表示」を実行します。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20" name="テキスト ボックス 19">
            <a:extLst>
              <a:ext uri="{FF2B5EF4-FFF2-40B4-BE49-F238E27FC236}">
                <a16:creationId xmlns:a16="http://schemas.microsoft.com/office/drawing/2014/main" id="{2E246529-35D1-C00B-FB4A-EF6D3C912C5E}"/>
              </a:ext>
            </a:extLst>
          </p:cNvPr>
          <p:cNvSpPr txBox="1"/>
          <p:nvPr/>
        </p:nvSpPr>
        <p:spPr>
          <a:xfrm>
            <a:off x="116632" y="3442630"/>
            <a:ext cx="6741368" cy="307905"/>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次に、コンテクストメニューを開いて、「表示の反転」を実行します。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9" name="図 8" descr="ダイアグラム&#10;&#10;AI 生成コンテンツは誤りを含む可能性があります。">
            <a:extLst>
              <a:ext uri="{FF2B5EF4-FFF2-40B4-BE49-F238E27FC236}">
                <a16:creationId xmlns:a16="http://schemas.microsoft.com/office/drawing/2014/main" id="{2C9FA54B-D244-AE21-A3F3-9EC722F51F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528" y="2266426"/>
            <a:ext cx="900643" cy="1080000"/>
          </a:xfrm>
          <a:prstGeom prst="rect">
            <a:avLst/>
          </a:prstGeom>
        </p:spPr>
      </p:pic>
      <p:sp>
        <p:nvSpPr>
          <p:cNvPr id="11" name="矢印: 右 10">
            <a:extLst>
              <a:ext uri="{FF2B5EF4-FFF2-40B4-BE49-F238E27FC236}">
                <a16:creationId xmlns:a16="http://schemas.microsoft.com/office/drawing/2014/main" id="{2E4D35FA-9AD5-4D22-B7AD-B143F96E6DEB}"/>
              </a:ext>
            </a:extLst>
          </p:cNvPr>
          <p:cNvSpPr/>
          <p:nvPr/>
        </p:nvSpPr>
        <p:spPr>
          <a:xfrm>
            <a:off x="1177188" y="2639332"/>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descr="ダイアグラム&#10;&#10;AI 生成コンテンツは誤りを含む可能性があります。">
            <a:extLst>
              <a:ext uri="{FF2B5EF4-FFF2-40B4-BE49-F238E27FC236}">
                <a16:creationId xmlns:a16="http://schemas.microsoft.com/office/drawing/2014/main" id="{3453C1F1-DF4C-86F4-135A-EC51F928B8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9478" y="2266426"/>
            <a:ext cx="1675862" cy="1080000"/>
          </a:xfrm>
          <a:prstGeom prst="rect">
            <a:avLst/>
          </a:prstGeom>
        </p:spPr>
      </p:pic>
      <p:sp>
        <p:nvSpPr>
          <p:cNvPr id="14" name="矢印: 右 13">
            <a:extLst>
              <a:ext uri="{FF2B5EF4-FFF2-40B4-BE49-F238E27FC236}">
                <a16:creationId xmlns:a16="http://schemas.microsoft.com/office/drawing/2014/main" id="{A1E93E61-4AD4-B17E-4DCF-A2E6FBFAD239}"/>
              </a:ext>
            </a:extLst>
          </p:cNvPr>
          <p:cNvSpPr/>
          <p:nvPr/>
        </p:nvSpPr>
        <p:spPr>
          <a:xfrm>
            <a:off x="3487315" y="2639332"/>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descr="ダイアグラム&#10;&#10;AI 生成コンテンツは誤りを含む可能性があります。">
            <a:extLst>
              <a:ext uri="{FF2B5EF4-FFF2-40B4-BE49-F238E27FC236}">
                <a16:creationId xmlns:a16="http://schemas.microsoft.com/office/drawing/2014/main" id="{32734D30-E0FA-4D38-A563-D93FC03919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5435" y="2245152"/>
            <a:ext cx="853822" cy="1080000"/>
          </a:xfrm>
          <a:prstGeom prst="rect">
            <a:avLst/>
          </a:prstGeom>
        </p:spPr>
      </p:pic>
      <p:sp>
        <p:nvSpPr>
          <p:cNvPr id="21" name="矢印: 右 20">
            <a:extLst>
              <a:ext uri="{FF2B5EF4-FFF2-40B4-BE49-F238E27FC236}">
                <a16:creationId xmlns:a16="http://schemas.microsoft.com/office/drawing/2014/main" id="{B95FA1CE-697D-9A17-40E9-398A4598CF5F}"/>
              </a:ext>
            </a:extLst>
          </p:cNvPr>
          <p:cNvSpPr/>
          <p:nvPr/>
        </p:nvSpPr>
        <p:spPr>
          <a:xfrm>
            <a:off x="1688120" y="4201158"/>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3" name="図 22" descr="ダイアグラム が含まれている画像&#10;&#10;AI 生成コンテンツは誤りを含む可能性があります。">
            <a:extLst>
              <a:ext uri="{FF2B5EF4-FFF2-40B4-BE49-F238E27FC236}">
                <a16:creationId xmlns:a16="http://schemas.microsoft.com/office/drawing/2014/main" id="{6ED34E2E-361F-B803-2742-BC3819D354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99052" y="3815537"/>
            <a:ext cx="670909" cy="1080000"/>
          </a:xfrm>
          <a:prstGeom prst="rect">
            <a:avLst/>
          </a:prstGeom>
        </p:spPr>
      </p:pic>
      <p:pic>
        <p:nvPicPr>
          <p:cNvPr id="27" name="図 26"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7C23C7F8-75B0-6B33-C5DC-420AC57B509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083" y="3828252"/>
            <a:ext cx="1318378" cy="1080000"/>
          </a:xfrm>
          <a:prstGeom prst="rect">
            <a:avLst/>
          </a:prstGeom>
        </p:spPr>
      </p:pic>
      <p:sp>
        <p:nvSpPr>
          <p:cNvPr id="28" name="テキスト ボックス 27">
            <a:extLst>
              <a:ext uri="{FF2B5EF4-FFF2-40B4-BE49-F238E27FC236}">
                <a16:creationId xmlns:a16="http://schemas.microsoft.com/office/drawing/2014/main" id="{396FD85A-B75B-7514-4E77-33E438EF206D}"/>
              </a:ext>
            </a:extLst>
          </p:cNvPr>
          <p:cNvSpPr txBox="1"/>
          <p:nvPr/>
        </p:nvSpPr>
        <p:spPr>
          <a:xfrm>
            <a:off x="116632" y="6930409"/>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最後に、任意のエンティティを選択状態にして、</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コンテクストメニューから「その他を非表示」を実行します。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30" name="図 29"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4E9FB9A3-DDEB-2A12-F7F5-B6FF17E8347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5083" y="5577053"/>
            <a:ext cx="1408101" cy="1080000"/>
          </a:xfrm>
          <a:prstGeom prst="rect">
            <a:avLst/>
          </a:prstGeom>
        </p:spPr>
      </p:pic>
      <p:sp>
        <p:nvSpPr>
          <p:cNvPr id="31" name="矢印: 右 30">
            <a:extLst>
              <a:ext uri="{FF2B5EF4-FFF2-40B4-BE49-F238E27FC236}">
                <a16:creationId xmlns:a16="http://schemas.microsoft.com/office/drawing/2014/main" id="{A92105B2-BE90-5BC9-D34E-4814DFBB1E53}"/>
              </a:ext>
            </a:extLst>
          </p:cNvPr>
          <p:cNvSpPr/>
          <p:nvPr/>
        </p:nvSpPr>
        <p:spPr>
          <a:xfrm>
            <a:off x="1732012" y="5971473"/>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5" name="図 34" descr="ダイアグラム&#10;&#10;AI 生成コンテンツは誤りを含む可能性があります。">
            <a:extLst>
              <a:ext uri="{FF2B5EF4-FFF2-40B4-BE49-F238E27FC236}">
                <a16:creationId xmlns:a16="http://schemas.microsoft.com/office/drawing/2014/main" id="{CF93DD5A-6146-C606-2354-38DA2C00330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97113" y="5577053"/>
            <a:ext cx="864820" cy="1080000"/>
          </a:xfrm>
          <a:prstGeom prst="rect">
            <a:avLst/>
          </a:prstGeom>
        </p:spPr>
      </p:pic>
      <p:pic>
        <p:nvPicPr>
          <p:cNvPr id="38" name="図 37"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59EEFB79-9815-687D-3D53-D1868FEAA70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8165" y="7535738"/>
            <a:ext cx="1381936" cy="1080000"/>
          </a:xfrm>
          <a:prstGeom prst="rect">
            <a:avLst/>
          </a:prstGeom>
        </p:spPr>
      </p:pic>
      <p:sp>
        <p:nvSpPr>
          <p:cNvPr id="39" name="矢印: 右 38">
            <a:extLst>
              <a:ext uri="{FF2B5EF4-FFF2-40B4-BE49-F238E27FC236}">
                <a16:creationId xmlns:a16="http://schemas.microsoft.com/office/drawing/2014/main" id="{3371DC83-1781-5403-882C-6B9DE3151BC7}"/>
              </a:ext>
            </a:extLst>
          </p:cNvPr>
          <p:cNvSpPr/>
          <p:nvPr/>
        </p:nvSpPr>
        <p:spPr>
          <a:xfrm>
            <a:off x="1732012" y="7911001"/>
            <a:ext cx="346273" cy="334187"/>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1" name="図 40" descr="ダイアグラム が含まれている画像&#10;&#10;AI 生成コンテンツは誤りを含む可能性があります。">
            <a:extLst>
              <a:ext uri="{FF2B5EF4-FFF2-40B4-BE49-F238E27FC236}">
                <a16:creationId xmlns:a16="http://schemas.microsoft.com/office/drawing/2014/main" id="{4B544491-906D-702F-B6D3-D52C6B1DD8E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235914" y="7548987"/>
            <a:ext cx="787217" cy="1080000"/>
          </a:xfrm>
          <a:prstGeom prst="rect">
            <a:avLst/>
          </a:prstGeom>
        </p:spPr>
      </p:pic>
      <p:sp>
        <p:nvSpPr>
          <p:cNvPr id="42" name="テキスト ボックス 41">
            <a:extLst>
              <a:ext uri="{FF2B5EF4-FFF2-40B4-BE49-F238E27FC236}">
                <a16:creationId xmlns:a16="http://schemas.microsoft.com/office/drawing/2014/main" id="{7CC9A487-6CFC-0C46-E17D-7ED7836BCC16}"/>
              </a:ext>
            </a:extLst>
          </p:cNvPr>
          <p:cNvSpPr txBox="1"/>
          <p:nvPr/>
        </p:nvSpPr>
        <p:spPr>
          <a:xfrm>
            <a:off x="116632" y="5093630"/>
            <a:ext cx="6741368" cy="307905"/>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次に、コンテクストメニューを開いて、「全てを表示」を実行します。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25854723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BEBAC6C9-E795-B707-A9B5-38A7D7C1DD5F}"/>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32317ED1-353A-8BE7-95C9-C00586BE76F4}"/>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7" name="テキスト ボックス 6">
            <a:extLst>
              <a:ext uri="{FF2B5EF4-FFF2-40B4-BE49-F238E27FC236}">
                <a16:creationId xmlns:a16="http://schemas.microsoft.com/office/drawing/2014/main" id="{C38E4AEC-7A07-2E13-CA05-5C77694AB585}"/>
              </a:ext>
            </a:extLst>
          </p:cNvPr>
          <p:cNvSpPr txBox="1"/>
          <p:nvPr/>
        </p:nvSpPr>
        <p:spPr>
          <a:xfrm>
            <a:off x="116632" y="745300"/>
            <a:ext cx="6741368" cy="307905"/>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～ここまで～</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8089781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5549C7BD-FA04-4B66-2485-7343833F9528}"/>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7E6EB0B7-DDF7-EFAA-92BF-ABA7538EFD09}"/>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8" name="テキスト ボックス 7">
            <a:extLst>
              <a:ext uri="{FF2B5EF4-FFF2-40B4-BE49-F238E27FC236}">
                <a16:creationId xmlns:a16="http://schemas.microsoft.com/office/drawing/2014/main" id="{0F0D33EE-C65F-4F70-20D2-8468B0561BE3}"/>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～環境設定～</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作業しやすい環境を設定する方法。</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4" name="テキスト ボックス 3">
            <a:extLst>
              <a:ext uri="{FF2B5EF4-FFF2-40B4-BE49-F238E27FC236}">
                <a16:creationId xmlns:a16="http://schemas.microsoft.com/office/drawing/2014/main" id="{C94723F5-A24E-D6AD-35A5-FD5EE20079C9}"/>
              </a:ext>
            </a:extLst>
          </p:cNvPr>
          <p:cNvSpPr txBox="1"/>
          <p:nvPr/>
        </p:nvSpPr>
        <p:spPr>
          <a:xfrm>
            <a:off x="116632" y="7561341"/>
            <a:ext cx="6741368" cy="738664"/>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・オプション設定への入り口</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・設定オプションを変更して作業しやすい環境にする</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11" name="テキスト ボックス 10">
            <a:extLst>
              <a:ext uri="{FF2B5EF4-FFF2-40B4-BE49-F238E27FC236}">
                <a16:creationId xmlns:a16="http://schemas.microsoft.com/office/drawing/2014/main" id="{1412D86D-BAC1-5E3C-18A1-CCA451C1658E}"/>
              </a:ext>
            </a:extLst>
          </p:cNvPr>
          <p:cNvSpPr txBox="1"/>
          <p:nvPr/>
        </p:nvSpPr>
        <p:spPr>
          <a:xfrm>
            <a:off x="116632" y="1268777"/>
            <a:ext cx="6741368" cy="276999"/>
          </a:xfrm>
          <a:prstGeom prst="rect">
            <a:avLst/>
          </a:prstGeom>
          <a:noFill/>
        </p:spPr>
        <p:txBody>
          <a:bodyPr wrap="square">
            <a:spAutoFit/>
          </a:bodyPr>
          <a:lstStyle/>
          <a:p>
            <a:r>
              <a:rPr lang="ja-JP" altLang="en-US" sz="1200" dirty="0">
                <a:solidFill>
                  <a:srgbClr val="92D050"/>
                </a:solidFill>
                <a:latin typeface="UD デジタル 教科書体 NK-R" panose="02020400000000000000" pitchFamily="18" charset="-128"/>
                <a:ea typeface="UD デジタル 教科書体 NK-R" panose="02020400000000000000" pitchFamily="18" charset="-128"/>
              </a:rPr>
              <a:t>・似たような異なるアプリ間で、操作が混乱しないようにするために実施します。</a:t>
            </a:r>
            <a:endParaRPr lang="en-US" altLang="ja-JP" sz="1200" dirty="0">
              <a:solidFill>
                <a:srgbClr val="92D050"/>
              </a:solidFill>
              <a:latin typeface="UD デジタル 教科書体 NK-R" panose="02020400000000000000" pitchFamily="18" charset="-128"/>
              <a:ea typeface="UD デジタル 教科書体 NK-R" panose="02020400000000000000" pitchFamily="18" charset="-128"/>
            </a:endParaRPr>
          </a:p>
        </p:txBody>
      </p:sp>
      <p:sp>
        <p:nvSpPr>
          <p:cNvPr id="42" name="テキスト ボックス 41">
            <a:extLst>
              <a:ext uri="{FF2B5EF4-FFF2-40B4-BE49-F238E27FC236}">
                <a16:creationId xmlns:a16="http://schemas.microsoft.com/office/drawing/2014/main" id="{1ED8C293-A337-4078-C799-82A687B50183}"/>
              </a:ext>
            </a:extLst>
          </p:cNvPr>
          <p:cNvSpPr txBox="1"/>
          <p:nvPr/>
        </p:nvSpPr>
        <p:spPr>
          <a:xfrm>
            <a:off x="116632" y="4138189"/>
            <a:ext cx="6741368" cy="954620"/>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オプション設定の変更と適用</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作業しやすいように、スピン、パン、ズーム、ホイールの方向に拡大、</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それぞれのオプションを変更してください。</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変更前の状態と同じになってもよい</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a:t>
            </a:r>
          </a:p>
          <a:p>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※LMB=</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マウスの左ボタン、</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MMB=</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ホイールを押下、</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RMB=</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右ボタン</a:t>
            </a:r>
          </a:p>
        </p:txBody>
      </p:sp>
      <p:pic>
        <p:nvPicPr>
          <p:cNvPr id="3" name="図 2"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D455ECC5-A6C6-FBD5-FACD-488C7CD32B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459" y="2083049"/>
            <a:ext cx="2197183" cy="1800000"/>
          </a:xfrm>
          <a:prstGeom prst="rect">
            <a:avLst/>
          </a:prstGeom>
        </p:spPr>
      </p:pic>
      <p:sp>
        <p:nvSpPr>
          <p:cNvPr id="5" name="テキスト ボックス 4">
            <a:extLst>
              <a:ext uri="{FF2B5EF4-FFF2-40B4-BE49-F238E27FC236}">
                <a16:creationId xmlns:a16="http://schemas.microsoft.com/office/drawing/2014/main" id="{CC941EB6-4FDA-0FBA-3A7A-6F00934A5E30}"/>
              </a:ext>
            </a:extLst>
          </p:cNvPr>
          <p:cNvSpPr txBox="1"/>
          <p:nvPr/>
        </p:nvSpPr>
        <p:spPr>
          <a:xfrm>
            <a:off x="1269430" y="3391433"/>
            <a:ext cx="1511498" cy="307905"/>
          </a:xfrm>
          <a:prstGeom prst="rect">
            <a:avLst/>
          </a:prstGeom>
          <a:solidFill>
            <a:schemeClr val="bg1"/>
          </a:solidFill>
        </p:spPr>
        <p:txBody>
          <a:bodyPr wrap="square">
            <a:spAutoFit/>
          </a:bodyPr>
          <a:lstStyle/>
          <a:p>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↓オプション入口</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10" name="テキスト ボックス 9">
            <a:extLst>
              <a:ext uri="{FF2B5EF4-FFF2-40B4-BE49-F238E27FC236}">
                <a16:creationId xmlns:a16="http://schemas.microsoft.com/office/drawing/2014/main" id="{07DDFB2E-95FE-B7B4-1454-BCA84930D4AB}"/>
              </a:ext>
            </a:extLst>
          </p:cNvPr>
          <p:cNvSpPr txBox="1"/>
          <p:nvPr/>
        </p:nvSpPr>
        <p:spPr>
          <a:xfrm>
            <a:off x="116632" y="1545644"/>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ファイルメニューから、「</a:t>
            </a:r>
            <a:r>
              <a:rPr lang="en-US" altLang="ja-JP" sz="1401" dirty="0" err="1">
                <a:solidFill>
                  <a:schemeClr val="bg2"/>
                </a:solidFill>
                <a:latin typeface="UD デジタル 教科書体 NK-R" panose="02020400000000000000" pitchFamily="18" charset="-128"/>
                <a:ea typeface="UD デジタル 教科書体 NK-R" panose="02020400000000000000" pitchFamily="18" charset="-128"/>
              </a:rPr>
              <a:t>DesignSpark</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オプション」を実行します。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「ナビゲーション」項を選択して、オプションを任意に変更します。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13" name="図 12"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B9B637E0-B940-B845-A702-5688924027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6365" y="2083049"/>
            <a:ext cx="2299684" cy="1800000"/>
          </a:xfrm>
          <a:prstGeom prst="rect">
            <a:avLst/>
          </a:prstGeom>
        </p:spPr>
      </p:pic>
      <p:sp>
        <p:nvSpPr>
          <p:cNvPr id="15" name="矢印: 右 14">
            <a:extLst>
              <a:ext uri="{FF2B5EF4-FFF2-40B4-BE49-F238E27FC236}">
                <a16:creationId xmlns:a16="http://schemas.microsoft.com/office/drawing/2014/main" id="{D5405610-DAA3-66A1-9AC4-F2358099A9DC}"/>
              </a:ext>
            </a:extLst>
          </p:cNvPr>
          <p:cNvSpPr/>
          <p:nvPr/>
        </p:nvSpPr>
        <p:spPr>
          <a:xfrm>
            <a:off x="2697610" y="2779516"/>
            <a:ext cx="421787" cy="407065"/>
          </a:xfrm>
          <a:prstGeom prst="rightArrow">
            <a:avLst/>
          </a:prstGeom>
          <a:solidFill>
            <a:srgbClr val="FF5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61A08A58-FC43-31F6-692B-E12CD8332D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459" y="5220798"/>
            <a:ext cx="6239746" cy="2029108"/>
          </a:xfrm>
          <a:prstGeom prst="rect">
            <a:avLst/>
          </a:prstGeom>
        </p:spPr>
      </p:pic>
    </p:spTree>
    <p:extLst>
      <p:ext uri="{BB962C8B-B14F-4D97-AF65-F5344CB8AC3E}">
        <p14:creationId xmlns:p14="http://schemas.microsoft.com/office/powerpoint/2010/main" val="962653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3228AD3D-4155-A695-BDDA-0FC8A9900078}"/>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E0ECCB14-B5C2-D533-1B8A-4D74DE821D68}"/>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8" name="テキスト ボックス 7">
            <a:extLst>
              <a:ext uri="{FF2B5EF4-FFF2-40B4-BE49-F238E27FC236}">
                <a16:creationId xmlns:a16="http://schemas.microsoft.com/office/drawing/2014/main" id="{80F2CF3A-18F9-AEA6-8F43-A86B1C64864C}"/>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～ショートカットキー～</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ショートカットキーを設定する方法。</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4" name="テキスト ボックス 3">
            <a:extLst>
              <a:ext uri="{FF2B5EF4-FFF2-40B4-BE49-F238E27FC236}">
                <a16:creationId xmlns:a16="http://schemas.microsoft.com/office/drawing/2014/main" id="{0F31EA13-09AD-2A6B-4324-07588DB5E5C2}"/>
              </a:ext>
            </a:extLst>
          </p:cNvPr>
          <p:cNvSpPr txBox="1"/>
          <p:nvPr/>
        </p:nvSpPr>
        <p:spPr>
          <a:xfrm>
            <a:off x="116632" y="7915967"/>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・ショートカットキーの割り当て方</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11" name="テキスト ボックス 10">
            <a:extLst>
              <a:ext uri="{FF2B5EF4-FFF2-40B4-BE49-F238E27FC236}">
                <a16:creationId xmlns:a16="http://schemas.microsoft.com/office/drawing/2014/main" id="{3E23A52D-8BAD-9EC0-7861-AAFDC9AB90B8}"/>
              </a:ext>
            </a:extLst>
          </p:cNvPr>
          <p:cNvSpPr txBox="1"/>
          <p:nvPr/>
        </p:nvSpPr>
        <p:spPr>
          <a:xfrm>
            <a:off x="116632" y="1268777"/>
            <a:ext cx="6741368" cy="461665"/>
          </a:xfrm>
          <a:prstGeom prst="rect">
            <a:avLst/>
          </a:prstGeom>
          <a:noFill/>
        </p:spPr>
        <p:txBody>
          <a:bodyPr wrap="square">
            <a:spAutoFit/>
          </a:bodyPr>
          <a:lstStyle/>
          <a:p>
            <a:r>
              <a:rPr lang="ja-JP" altLang="en-US" sz="1200" dirty="0">
                <a:solidFill>
                  <a:srgbClr val="92D050"/>
                </a:solidFill>
                <a:latin typeface="UD デジタル 教科書体 NK-R" panose="02020400000000000000" pitchFamily="18" charset="-128"/>
                <a:ea typeface="UD デジタル 教科書体 NK-R" panose="02020400000000000000" pitchFamily="18" charset="-128"/>
              </a:rPr>
              <a:t>・似たような異なるアプリ間で、操作が混乱しないようにするために実施します。</a:t>
            </a:r>
            <a:endParaRPr lang="en-US" altLang="ja-JP" sz="1200" dirty="0">
              <a:solidFill>
                <a:srgbClr val="92D050"/>
              </a:solidFill>
              <a:latin typeface="UD デジタル 教科書体 NK-R" panose="02020400000000000000" pitchFamily="18" charset="-128"/>
              <a:ea typeface="UD デジタル 教科書体 NK-R" panose="02020400000000000000" pitchFamily="18" charset="-128"/>
            </a:endParaRPr>
          </a:p>
          <a:p>
            <a:r>
              <a:rPr lang="ja-JP" altLang="en-US" sz="1200" dirty="0">
                <a:solidFill>
                  <a:srgbClr val="92D050"/>
                </a:solidFill>
                <a:latin typeface="UD デジタル 教科書体 NK-R" panose="02020400000000000000" pitchFamily="18" charset="-128"/>
                <a:ea typeface="UD デジタル 教科書体 NK-R" panose="02020400000000000000" pitchFamily="18" charset="-128"/>
              </a:rPr>
              <a:t>・使い慣れたキーを割り当てることで、操作を円滑にするために実施します。</a:t>
            </a:r>
            <a:endParaRPr lang="en-US" altLang="ja-JP" sz="1200" dirty="0">
              <a:solidFill>
                <a:srgbClr val="92D050"/>
              </a:solidFill>
              <a:latin typeface="UD デジタル 教科書体 NK-R" panose="02020400000000000000" pitchFamily="18" charset="-128"/>
              <a:ea typeface="UD デジタル 教科書体 NK-R" panose="02020400000000000000" pitchFamily="18" charset="-128"/>
            </a:endParaRPr>
          </a:p>
        </p:txBody>
      </p:sp>
      <p:sp>
        <p:nvSpPr>
          <p:cNvPr id="42" name="テキスト ボックス 41">
            <a:extLst>
              <a:ext uri="{FF2B5EF4-FFF2-40B4-BE49-F238E27FC236}">
                <a16:creationId xmlns:a16="http://schemas.microsoft.com/office/drawing/2014/main" id="{B6A2D866-9D54-4B9D-427E-2B85E94C91E4}"/>
              </a:ext>
            </a:extLst>
          </p:cNvPr>
          <p:cNvSpPr txBox="1"/>
          <p:nvPr/>
        </p:nvSpPr>
        <p:spPr>
          <a:xfrm>
            <a:off x="116632" y="3958993"/>
            <a:ext cx="6741368" cy="1385764"/>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ショートカットキーを割り当てる</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まず、ショートカットキーの設定オプションで、「追加」ボタンを実行してください。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次に、検索ダイアログに「リファレンス」と入力してください。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コマンド「クイックリファレンスカード」が候補されたのを確認したら、</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ショートカットキー入力ダイアログに、任意のキーを入力して適用してください。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最後に、デザインウィンドウに戻り、割り当てたキーが機能していることを確認してください。</a:t>
            </a:r>
          </a:p>
        </p:txBody>
      </p:sp>
      <p:sp>
        <p:nvSpPr>
          <p:cNvPr id="10" name="テキスト ボックス 9">
            <a:extLst>
              <a:ext uri="{FF2B5EF4-FFF2-40B4-BE49-F238E27FC236}">
                <a16:creationId xmlns:a16="http://schemas.microsoft.com/office/drawing/2014/main" id="{08769CC8-FB66-6251-612C-D62EEE3D5CE7}"/>
              </a:ext>
            </a:extLst>
          </p:cNvPr>
          <p:cNvSpPr txBox="1"/>
          <p:nvPr/>
        </p:nvSpPr>
        <p:spPr>
          <a:xfrm>
            <a:off x="116632" y="1743626"/>
            <a:ext cx="6741368" cy="307905"/>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a:t>
            </a:r>
            <a:r>
              <a:rPr lang="en-US" altLang="ja-JP" sz="1401" dirty="0" err="1">
                <a:solidFill>
                  <a:schemeClr val="bg2"/>
                </a:solidFill>
                <a:latin typeface="UD デジタル 教科書体 NK-R" panose="02020400000000000000" pitchFamily="18" charset="-128"/>
                <a:ea typeface="UD デジタル 教科書体 NK-R" panose="02020400000000000000" pitchFamily="18" charset="-128"/>
              </a:rPr>
              <a:t>DesignSpark</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オプション」のカスタマイズの項目中、「ショートカット」で設定します。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7" name="図 6"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C1022F42-12E1-35A6-1499-23945E8C21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459" y="2051531"/>
            <a:ext cx="4177650" cy="1800000"/>
          </a:xfrm>
          <a:prstGeom prst="rect">
            <a:avLst/>
          </a:prstGeom>
        </p:spPr>
      </p:pic>
      <p:pic>
        <p:nvPicPr>
          <p:cNvPr id="12" name="図 11" descr="グラフィカル ユーザー インターフェイス, アプリケーション&#10;&#10;AI 生成コンテンツは誤りを含む可能性があります。">
            <a:extLst>
              <a:ext uri="{FF2B5EF4-FFF2-40B4-BE49-F238E27FC236}">
                <a16:creationId xmlns:a16="http://schemas.microsoft.com/office/drawing/2014/main" id="{ECEEBEEB-4CDC-F7FB-7C71-4184A0EEAA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459" y="5345677"/>
            <a:ext cx="2470588" cy="1800000"/>
          </a:xfrm>
          <a:prstGeom prst="rect">
            <a:avLst/>
          </a:prstGeom>
        </p:spPr>
      </p:pic>
      <p:pic>
        <p:nvPicPr>
          <p:cNvPr id="17" name="図 16" descr="グラフィカル ユーザー インターフェイス, アプリケーション&#10;&#10;AI 生成コンテンツは誤りを含む可能性があります。">
            <a:extLst>
              <a:ext uri="{FF2B5EF4-FFF2-40B4-BE49-F238E27FC236}">
                <a16:creationId xmlns:a16="http://schemas.microsoft.com/office/drawing/2014/main" id="{C005DEC7-5441-0C07-8D3B-A6CF6D99DC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6972" y="5345677"/>
            <a:ext cx="2625723" cy="1800000"/>
          </a:xfrm>
          <a:prstGeom prst="rect">
            <a:avLst/>
          </a:prstGeom>
        </p:spPr>
      </p:pic>
      <p:sp>
        <p:nvSpPr>
          <p:cNvPr id="18" name="テキスト ボックス 17">
            <a:extLst>
              <a:ext uri="{FF2B5EF4-FFF2-40B4-BE49-F238E27FC236}">
                <a16:creationId xmlns:a16="http://schemas.microsoft.com/office/drawing/2014/main" id="{4B943354-C662-7A9F-E6E9-837ADDBCB04F}"/>
              </a:ext>
            </a:extLst>
          </p:cNvPr>
          <p:cNvSpPr txBox="1"/>
          <p:nvPr/>
        </p:nvSpPr>
        <p:spPr>
          <a:xfrm>
            <a:off x="3222846" y="7145677"/>
            <a:ext cx="2533973" cy="523477"/>
          </a:xfrm>
          <a:prstGeom prst="rect">
            <a:avLst/>
          </a:prstGeom>
          <a:noFill/>
        </p:spPr>
        <p:txBody>
          <a:bodyPr wrap="square">
            <a:spAutoFit/>
          </a:bodyPr>
          <a:lstStyle/>
          <a:p>
            <a:pPr algn="ct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a:t>
            </a:r>
            <a:endPar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endParaRPr>
          </a:p>
          <a:p>
            <a:pPr algn="ctr"/>
            <a:r>
              <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rPr>
              <a:t>QRC</a:t>
            </a: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はブラウザで起動します。</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1074569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CBAF4534-CF0B-20C5-1438-99267E8D5C64}"/>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C9C9381D-7344-2B41-782C-8FC6E1B7E0B3}"/>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8" name="テキスト ボックス 7">
            <a:extLst>
              <a:ext uri="{FF2B5EF4-FFF2-40B4-BE49-F238E27FC236}">
                <a16:creationId xmlns:a16="http://schemas.microsoft.com/office/drawing/2014/main" id="{A194ACB7-633C-FD82-21B4-F65875A53282}"/>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～シーンの作成～</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作図用カットを作成するために、シーンを構築する方法です。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4" name="テキスト ボックス 3">
            <a:extLst>
              <a:ext uri="{FF2B5EF4-FFF2-40B4-BE49-F238E27FC236}">
                <a16:creationId xmlns:a16="http://schemas.microsoft.com/office/drawing/2014/main" id="{82D84E70-DB95-01B3-FAE4-35F4835D5470}"/>
              </a:ext>
            </a:extLst>
          </p:cNvPr>
          <p:cNvSpPr txBox="1"/>
          <p:nvPr/>
        </p:nvSpPr>
        <p:spPr>
          <a:xfrm>
            <a:off x="116632" y="8049344"/>
            <a:ext cx="6741368" cy="738664"/>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・ビューイングアセット</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・ホームビューの設定</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11" name="テキスト ボックス 10">
            <a:extLst>
              <a:ext uri="{FF2B5EF4-FFF2-40B4-BE49-F238E27FC236}">
                <a16:creationId xmlns:a16="http://schemas.microsoft.com/office/drawing/2014/main" id="{0BC38321-BDDC-E2C5-61BC-5F84806FFAE1}"/>
              </a:ext>
            </a:extLst>
          </p:cNvPr>
          <p:cNvSpPr txBox="1"/>
          <p:nvPr/>
        </p:nvSpPr>
        <p:spPr>
          <a:xfrm>
            <a:off x="116632" y="1268777"/>
            <a:ext cx="6741368" cy="276999"/>
          </a:xfrm>
          <a:prstGeom prst="rect">
            <a:avLst/>
          </a:prstGeom>
          <a:noFill/>
        </p:spPr>
        <p:txBody>
          <a:bodyPr wrap="square">
            <a:spAutoFit/>
          </a:bodyPr>
          <a:lstStyle/>
          <a:p>
            <a:r>
              <a:rPr lang="ja-JP" altLang="en-US" sz="1200" dirty="0">
                <a:solidFill>
                  <a:srgbClr val="92D050"/>
                </a:solidFill>
                <a:latin typeface="UD デジタル 教科書体 NK-R" panose="02020400000000000000" pitchFamily="18" charset="-128"/>
                <a:ea typeface="UD デジタル 教科書体 NK-R" panose="02020400000000000000" pitchFamily="18" charset="-128"/>
              </a:rPr>
              <a:t>・提供された</a:t>
            </a:r>
            <a:r>
              <a:rPr lang="en-US" altLang="ja-JP" sz="1200" dirty="0">
                <a:solidFill>
                  <a:srgbClr val="92D050"/>
                </a:solidFill>
                <a:latin typeface="UD デジタル 教科書体 NK-R" panose="02020400000000000000" pitchFamily="18" charset="-128"/>
                <a:ea typeface="UD デジタル 教科書体 NK-R" panose="02020400000000000000" pitchFamily="18" charset="-128"/>
              </a:rPr>
              <a:t>3D</a:t>
            </a:r>
            <a:r>
              <a:rPr lang="ja-JP" altLang="en-US" sz="1200" dirty="0">
                <a:solidFill>
                  <a:srgbClr val="92D050"/>
                </a:solidFill>
                <a:latin typeface="UD デジタル 教科書体 NK-R" panose="02020400000000000000" pitchFamily="18" charset="-128"/>
                <a:ea typeface="UD デジタル 教科書体 NK-R" panose="02020400000000000000" pitchFamily="18" charset="-128"/>
              </a:rPr>
              <a:t>データをから、カットを作成するために実施します。</a:t>
            </a:r>
            <a:endParaRPr lang="en-US" altLang="ja-JP" sz="1200" dirty="0">
              <a:solidFill>
                <a:srgbClr val="92D050"/>
              </a:solidFill>
              <a:latin typeface="UD デジタル 教科書体 NK-R" panose="02020400000000000000" pitchFamily="18" charset="-128"/>
              <a:ea typeface="UD デジタル 教科書体 NK-R" panose="02020400000000000000" pitchFamily="18" charset="-128"/>
            </a:endParaRPr>
          </a:p>
        </p:txBody>
      </p:sp>
      <p:sp>
        <p:nvSpPr>
          <p:cNvPr id="42" name="テキスト ボックス 41">
            <a:extLst>
              <a:ext uri="{FF2B5EF4-FFF2-40B4-BE49-F238E27FC236}">
                <a16:creationId xmlns:a16="http://schemas.microsoft.com/office/drawing/2014/main" id="{C0993526-A786-2AA4-706D-772489CB5D6E}"/>
              </a:ext>
            </a:extLst>
          </p:cNvPr>
          <p:cNvSpPr txBox="1"/>
          <p:nvPr/>
        </p:nvSpPr>
        <p:spPr>
          <a:xfrm>
            <a:off x="116632" y="4304928"/>
            <a:ext cx="6741368" cy="1816908"/>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ビューイングアセットの利用</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まず、ビューイングアセットのオプションを、それぞれ実行してシーンを確認してください。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次に、アセットを利用しないビューイングで、任意のシーンを用意してください。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用意したシーンをホームビューとして設定してください。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設定操作が終了したら、先ほどとは異なるシーンを用意してください。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最後に、アセット「ホーム」を実行して、設定したシーンが再現されることを確認してください。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endParaRPr lang="ja-JP" altLang="en-US"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10" name="テキスト ボックス 9">
            <a:extLst>
              <a:ext uri="{FF2B5EF4-FFF2-40B4-BE49-F238E27FC236}">
                <a16:creationId xmlns:a16="http://schemas.microsoft.com/office/drawing/2014/main" id="{52A440D9-1147-99E7-7932-709EBC4B79D1}"/>
              </a:ext>
            </a:extLst>
          </p:cNvPr>
          <p:cNvSpPr txBox="1"/>
          <p:nvPr/>
        </p:nvSpPr>
        <p:spPr>
          <a:xfrm>
            <a:off x="116632" y="1545776"/>
            <a:ext cx="6741368" cy="739048"/>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シーンとは、デザインウインドウに表示されている像のことです。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ビューイングツールを用いる外に、アセットを利用することが出来ます。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ビューイングアセットは、よくあるシーンを簡単に呼び出せるようにしたコマンドボタンです。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20" name="図 19" descr="グラフィカル ユーザー インターフェイス, アプリケーション&#10;&#10;AI 生成コンテンツは誤りを含む可能性があります。">
            <a:extLst>
              <a:ext uri="{FF2B5EF4-FFF2-40B4-BE49-F238E27FC236}">
                <a16:creationId xmlns:a16="http://schemas.microsoft.com/office/drawing/2014/main" id="{18B1072C-6DDA-AFCA-B49F-812A243E7D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2" y="2340504"/>
            <a:ext cx="1312290" cy="1800000"/>
          </a:xfrm>
          <a:prstGeom prst="rect">
            <a:avLst/>
          </a:prstGeom>
        </p:spPr>
      </p:pic>
      <p:pic>
        <p:nvPicPr>
          <p:cNvPr id="22" name="図 21" descr="バブル チャート&#10;&#10;AI 生成コンテンツは誤りを含む可能性があります。">
            <a:extLst>
              <a:ext uri="{FF2B5EF4-FFF2-40B4-BE49-F238E27FC236}">
                <a16:creationId xmlns:a16="http://schemas.microsoft.com/office/drawing/2014/main" id="{DA361899-78E2-38B4-0670-1B31BA2379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0828" y="2340504"/>
            <a:ext cx="2054378" cy="1800000"/>
          </a:xfrm>
          <a:prstGeom prst="rect">
            <a:avLst/>
          </a:prstGeom>
        </p:spPr>
      </p:pic>
      <p:sp>
        <p:nvSpPr>
          <p:cNvPr id="23" name="テキスト ボックス 22">
            <a:extLst>
              <a:ext uri="{FF2B5EF4-FFF2-40B4-BE49-F238E27FC236}">
                <a16:creationId xmlns:a16="http://schemas.microsoft.com/office/drawing/2014/main" id="{58986277-6A9A-F637-B3B3-1ABA33978ECC}"/>
              </a:ext>
            </a:extLst>
          </p:cNvPr>
          <p:cNvSpPr txBox="1"/>
          <p:nvPr/>
        </p:nvSpPr>
        <p:spPr>
          <a:xfrm>
            <a:off x="3935206" y="3112777"/>
            <a:ext cx="2772308" cy="307905"/>
          </a:xfrm>
          <a:prstGeom prst="rect">
            <a:avLst/>
          </a:prstGeom>
          <a:noFill/>
        </p:spPr>
        <p:txBody>
          <a:bodyPr wrap="square">
            <a:spAutoFit/>
          </a:bodyPr>
          <a:lstStyle/>
          <a:p>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←右クリック：コンテクストメニュー</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pic>
        <p:nvPicPr>
          <p:cNvPr id="25" name="図 24" descr="グラフィカル ユーザー インターフェイス&#10;&#10;AI 生成コンテンツは誤りを含む可能性があります。">
            <a:extLst>
              <a:ext uri="{FF2B5EF4-FFF2-40B4-BE49-F238E27FC236}">
                <a16:creationId xmlns:a16="http://schemas.microsoft.com/office/drawing/2014/main" id="{C8EDC798-AF0A-A263-ECAE-3DD0C6A0B2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4644" y="5756132"/>
            <a:ext cx="2607525" cy="1800000"/>
          </a:xfrm>
          <a:prstGeom prst="rect">
            <a:avLst/>
          </a:prstGeom>
        </p:spPr>
      </p:pic>
      <p:pic>
        <p:nvPicPr>
          <p:cNvPr id="26" name="図 25" descr="グラフィカル ユーザー インターフェイス&#10;&#10;AI 生成コンテンツは誤りを含む可能性があります。">
            <a:extLst>
              <a:ext uri="{FF2B5EF4-FFF2-40B4-BE49-F238E27FC236}">
                <a16:creationId xmlns:a16="http://schemas.microsoft.com/office/drawing/2014/main" id="{0F406479-844B-DCC6-1CA4-2FCF2F95DB2B}"/>
              </a:ext>
            </a:extLst>
          </p:cNvPr>
          <p:cNvPicPr>
            <a:picLocks noChangeAspect="1"/>
          </p:cNvPicPr>
          <p:nvPr/>
        </p:nvPicPr>
        <p:blipFill>
          <a:blip r:embed="rId4">
            <a:extLst>
              <a:ext uri="{28A0092B-C50C-407E-A947-70E740481C1C}">
                <a14:useLocalDpi xmlns:a14="http://schemas.microsoft.com/office/drawing/2010/main" val="0"/>
              </a:ext>
            </a:extLst>
          </a:blip>
          <a:srcRect r="55815" b="66610"/>
          <a:stretch>
            <a:fillRect/>
          </a:stretch>
        </p:blipFill>
        <p:spPr>
          <a:xfrm>
            <a:off x="3032956" y="5754388"/>
            <a:ext cx="3450495" cy="1800000"/>
          </a:xfrm>
          <a:prstGeom prst="rect">
            <a:avLst/>
          </a:prstGeom>
        </p:spPr>
      </p:pic>
    </p:spTree>
    <p:extLst>
      <p:ext uri="{BB962C8B-B14F-4D97-AF65-F5344CB8AC3E}">
        <p14:creationId xmlns:p14="http://schemas.microsoft.com/office/powerpoint/2010/main" val="3266656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567F43E7-6363-324F-373B-1E43170372A7}"/>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50B129E7-6577-820F-7D54-C6807581A002}"/>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8" name="テキスト ボックス 7">
            <a:extLst>
              <a:ext uri="{FF2B5EF4-FFF2-40B4-BE49-F238E27FC236}">
                <a16:creationId xmlns:a16="http://schemas.microsoft.com/office/drawing/2014/main" id="{A9F06F89-3589-352C-D4E4-F77D3C99738C}"/>
              </a:ext>
            </a:extLst>
          </p:cNvPr>
          <p:cNvSpPr txBox="1"/>
          <p:nvPr/>
        </p:nvSpPr>
        <p:spPr>
          <a:xfrm>
            <a:off x="116632" y="745300"/>
            <a:ext cx="6741368" cy="523477"/>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～新規ファイルの作成～</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新規ファイルを作成する方法です。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4" name="テキスト ボックス 3">
            <a:extLst>
              <a:ext uri="{FF2B5EF4-FFF2-40B4-BE49-F238E27FC236}">
                <a16:creationId xmlns:a16="http://schemas.microsoft.com/office/drawing/2014/main" id="{5666B834-5358-B9B2-C0CE-B15FC24F0B7A}"/>
              </a:ext>
            </a:extLst>
          </p:cNvPr>
          <p:cNvSpPr txBox="1"/>
          <p:nvPr/>
        </p:nvSpPr>
        <p:spPr>
          <a:xfrm>
            <a:off x="116632" y="7969800"/>
            <a:ext cx="6741368" cy="523220"/>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・新規ファイルを作成する</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11" name="テキスト ボックス 10">
            <a:extLst>
              <a:ext uri="{FF2B5EF4-FFF2-40B4-BE49-F238E27FC236}">
                <a16:creationId xmlns:a16="http://schemas.microsoft.com/office/drawing/2014/main" id="{BB082455-1CA3-8136-7E54-EFC248D2D542}"/>
              </a:ext>
            </a:extLst>
          </p:cNvPr>
          <p:cNvSpPr txBox="1"/>
          <p:nvPr/>
        </p:nvSpPr>
        <p:spPr>
          <a:xfrm>
            <a:off x="116632" y="1268777"/>
            <a:ext cx="6741368" cy="461665"/>
          </a:xfrm>
          <a:prstGeom prst="rect">
            <a:avLst/>
          </a:prstGeom>
          <a:noFill/>
        </p:spPr>
        <p:txBody>
          <a:bodyPr wrap="square">
            <a:spAutoFit/>
          </a:bodyPr>
          <a:lstStyle/>
          <a:p>
            <a:r>
              <a:rPr lang="ja-JP" altLang="en-US" sz="1200" dirty="0">
                <a:solidFill>
                  <a:srgbClr val="92D050"/>
                </a:solidFill>
                <a:latin typeface="UD デジタル 教科書体 NK-R" panose="02020400000000000000" pitchFamily="18" charset="-128"/>
                <a:ea typeface="UD デジタル 教科書体 NK-R" panose="02020400000000000000" pitchFamily="18" charset="-128"/>
              </a:rPr>
              <a:t>・</a:t>
            </a:r>
            <a:r>
              <a:rPr lang="en-US" altLang="ja-JP" sz="1200" dirty="0">
                <a:solidFill>
                  <a:srgbClr val="92D050"/>
                </a:solidFill>
                <a:latin typeface="UD デジタル 教科書体 NK-R" panose="02020400000000000000" pitchFamily="18" charset="-128"/>
                <a:ea typeface="UD デジタル 教科書体 NK-R" panose="02020400000000000000" pitchFamily="18" charset="-128"/>
              </a:rPr>
              <a:t>3D</a:t>
            </a:r>
            <a:r>
              <a:rPr lang="ja-JP" altLang="en-US" sz="1200" dirty="0">
                <a:solidFill>
                  <a:srgbClr val="92D050"/>
                </a:solidFill>
                <a:latin typeface="UD デジタル 教科書体 NK-R" panose="02020400000000000000" pitchFamily="18" charset="-128"/>
                <a:ea typeface="UD デジタル 教科書体 NK-R" panose="02020400000000000000" pitchFamily="18" charset="-128"/>
              </a:rPr>
              <a:t>モデリングを通して、物体と空間の相関についての認識力を養います。</a:t>
            </a:r>
            <a:endParaRPr lang="en-US" altLang="ja-JP" sz="1200" dirty="0">
              <a:solidFill>
                <a:srgbClr val="92D050"/>
              </a:solidFill>
              <a:latin typeface="UD デジタル 教科書体 NK-R" panose="02020400000000000000" pitchFamily="18" charset="-128"/>
              <a:ea typeface="UD デジタル 教科書体 NK-R" panose="02020400000000000000" pitchFamily="18" charset="-128"/>
            </a:endParaRPr>
          </a:p>
          <a:p>
            <a:r>
              <a:rPr lang="ja-JP" altLang="en-US" sz="1200" dirty="0">
                <a:solidFill>
                  <a:srgbClr val="92D050"/>
                </a:solidFill>
                <a:latin typeface="UD デジタル 教科書体 NK-R" panose="02020400000000000000" pitchFamily="18" charset="-128"/>
                <a:ea typeface="UD デジタル 教科書体 NK-R" panose="02020400000000000000" pitchFamily="18" charset="-128"/>
              </a:rPr>
              <a:t>・提供された</a:t>
            </a:r>
            <a:r>
              <a:rPr lang="en-US" altLang="ja-JP" sz="1200" dirty="0">
                <a:solidFill>
                  <a:srgbClr val="92D050"/>
                </a:solidFill>
                <a:latin typeface="UD デジタル 教科書体 NK-R" panose="02020400000000000000" pitchFamily="18" charset="-128"/>
                <a:ea typeface="UD デジタル 教科書体 NK-R" panose="02020400000000000000" pitchFamily="18" charset="-128"/>
              </a:rPr>
              <a:t>3D</a:t>
            </a:r>
            <a:r>
              <a:rPr lang="ja-JP" altLang="en-US" sz="1200" dirty="0">
                <a:solidFill>
                  <a:srgbClr val="92D050"/>
                </a:solidFill>
                <a:latin typeface="UD デジタル 教科書体 NK-R" panose="02020400000000000000" pitchFamily="18" charset="-128"/>
                <a:ea typeface="UD デジタル 教科書体 NK-R" panose="02020400000000000000" pitchFamily="18" charset="-128"/>
              </a:rPr>
              <a:t>データから、図面を作成する技能を包括的に養います。</a:t>
            </a:r>
            <a:endParaRPr lang="en-US" altLang="ja-JP" sz="1200" dirty="0">
              <a:solidFill>
                <a:srgbClr val="92D050"/>
              </a:solidFill>
              <a:latin typeface="UD デジタル 教科書体 NK-R" panose="02020400000000000000" pitchFamily="18" charset="-128"/>
              <a:ea typeface="UD デジタル 教科書体 NK-R" panose="02020400000000000000" pitchFamily="18" charset="-128"/>
            </a:endParaRPr>
          </a:p>
        </p:txBody>
      </p:sp>
      <p:sp>
        <p:nvSpPr>
          <p:cNvPr id="42" name="テキスト ボックス 41">
            <a:extLst>
              <a:ext uri="{FF2B5EF4-FFF2-40B4-BE49-F238E27FC236}">
                <a16:creationId xmlns:a16="http://schemas.microsoft.com/office/drawing/2014/main" id="{1D926E5D-6386-5A7D-BA5E-177C17D8B91D}"/>
              </a:ext>
            </a:extLst>
          </p:cNvPr>
          <p:cNvSpPr txBox="1"/>
          <p:nvPr/>
        </p:nvSpPr>
        <p:spPr>
          <a:xfrm>
            <a:off x="116632" y="7076714"/>
            <a:ext cx="6741368" cy="523477"/>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新規ファイルを作成する</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新規ファイルを作成して、名前を付けて保存してください。</a:t>
            </a:r>
          </a:p>
        </p:txBody>
      </p:sp>
      <p:sp>
        <p:nvSpPr>
          <p:cNvPr id="10" name="テキスト ボックス 9">
            <a:extLst>
              <a:ext uri="{FF2B5EF4-FFF2-40B4-BE49-F238E27FC236}">
                <a16:creationId xmlns:a16="http://schemas.microsoft.com/office/drawing/2014/main" id="{956D903B-A4B3-A910-7EF8-A4FDE919847D}"/>
              </a:ext>
            </a:extLst>
          </p:cNvPr>
          <p:cNvSpPr txBox="1"/>
          <p:nvPr/>
        </p:nvSpPr>
        <p:spPr>
          <a:xfrm>
            <a:off x="116632" y="1736662"/>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ファイルメニューから新規作成を選択して、「デザイン」を実行します。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ファイルが展開したら、名前を付けて保存します。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3" name="図 2"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0CB849DC-7AE5-6BB3-E72F-8520A2E488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2" y="2274502"/>
            <a:ext cx="4772249" cy="1080000"/>
          </a:xfrm>
          <a:prstGeom prst="rect">
            <a:avLst/>
          </a:prstGeom>
        </p:spPr>
      </p:pic>
      <p:pic>
        <p:nvPicPr>
          <p:cNvPr id="9" name="図 8" descr="グラフィカル ユーザー インターフェイス&#10;&#10;AI 生成コンテンツは誤りを含む可能性があります。">
            <a:extLst>
              <a:ext uri="{FF2B5EF4-FFF2-40B4-BE49-F238E27FC236}">
                <a16:creationId xmlns:a16="http://schemas.microsoft.com/office/drawing/2014/main" id="{B8A9EA60-2332-C4B6-5402-3CEFEE822F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32" y="3473608"/>
            <a:ext cx="3411649" cy="1800000"/>
          </a:xfrm>
          <a:prstGeom prst="rect">
            <a:avLst/>
          </a:prstGeom>
        </p:spPr>
      </p:pic>
      <p:pic>
        <p:nvPicPr>
          <p:cNvPr id="14" name="図 13" descr="グラフィカル ユーザー インターフェイス, テキスト, アプリケーション&#10;&#10;AI 生成コンテンツは誤りを含む可能性があります。">
            <a:extLst>
              <a:ext uri="{FF2B5EF4-FFF2-40B4-BE49-F238E27FC236}">
                <a16:creationId xmlns:a16="http://schemas.microsoft.com/office/drawing/2014/main" id="{1FE78F8B-2350-7875-D99F-E7E794031A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632" y="5479551"/>
            <a:ext cx="5143728" cy="1440000"/>
          </a:xfrm>
          <a:prstGeom prst="rect">
            <a:avLst/>
          </a:prstGeom>
        </p:spPr>
      </p:pic>
      <p:sp>
        <p:nvSpPr>
          <p:cNvPr id="15" name="テキスト ボックス 14">
            <a:extLst>
              <a:ext uri="{FF2B5EF4-FFF2-40B4-BE49-F238E27FC236}">
                <a16:creationId xmlns:a16="http://schemas.microsoft.com/office/drawing/2014/main" id="{C124996D-64EB-6317-1D6E-798F15BAB5B4}"/>
              </a:ext>
            </a:extLst>
          </p:cNvPr>
          <p:cNvSpPr txBox="1"/>
          <p:nvPr/>
        </p:nvSpPr>
        <p:spPr>
          <a:xfrm>
            <a:off x="512676" y="4871884"/>
            <a:ext cx="2533973" cy="307905"/>
          </a:xfrm>
          <a:prstGeom prst="rect">
            <a:avLst/>
          </a:prstGeom>
          <a:solidFill>
            <a:schemeClr val="bg1"/>
          </a:solidFill>
        </p:spPr>
        <p:txBody>
          <a:bodyPr wrap="square">
            <a:spAutoFit/>
          </a:bodyPr>
          <a:lstStyle/>
          <a:p>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↓ファイルが展開する</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16" name="正方形/長方形 15">
            <a:extLst>
              <a:ext uri="{FF2B5EF4-FFF2-40B4-BE49-F238E27FC236}">
                <a16:creationId xmlns:a16="http://schemas.microsoft.com/office/drawing/2014/main" id="{4439B66D-8722-CFED-8FDF-9530835F057C}"/>
              </a:ext>
            </a:extLst>
          </p:cNvPr>
          <p:cNvSpPr/>
          <p:nvPr/>
        </p:nvSpPr>
        <p:spPr>
          <a:xfrm>
            <a:off x="548680" y="5175279"/>
            <a:ext cx="324036" cy="144529"/>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spTree>
    <p:extLst>
      <p:ext uri="{BB962C8B-B14F-4D97-AF65-F5344CB8AC3E}">
        <p14:creationId xmlns:p14="http://schemas.microsoft.com/office/powerpoint/2010/main" val="41551219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2B308FA1-8AB0-4FB3-4C77-C0DD0268DC88}"/>
            </a:ext>
          </a:extLst>
        </p:cNvPr>
        <p:cNvGrpSpPr/>
        <p:nvPr/>
      </p:nvGrpSpPr>
      <p:grpSpPr>
        <a:xfrm>
          <a:off x="0" y="0"/>
          <a:ext cx="0" cy="0"/>
          <a:chOff x="0" y="0"/>
          <a:chExt cx="0" cy="0"/>
        </a:xfrm>
      </p:grpSpPr>
      <p:pic>
        <p:nvPicPr>
          <p:cNvPr id="21" name="図 20" descr="ダイアグラム&#10;&#10;AI 生成コンテンツは誤りを含む可能性があります。">
            <a:extLst>
              <a:ext uri="{FF2B5EF4-FFF2-40B4-BE49-F238E27FC236}">
                <a16:creationId xmlns:a16="http://schemas.microsoft.com/office/drawing/2014/main" id="{6542E03B-B8C9-32CC-FB09-3F9D370BEA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8660" y="1484348"/>
            <a:ext cx="3458451" cy="1800000"/>
          </a:xfrm>
          <a:prstGeom prst="rect">
            <a:avLst/>
          </a:prstGeom>
        </p:spPr>
      </p:pic>
      <p:sp>
        <p:nvSpPr>
          <p:cNvPr id="6" name="テキスト ボックス 5">
            <a:extLst>
              <a:ext uri="{FF2B5EF4-FFF2-40B4-BE49-F238E27FC236}">
                <a16:creationId xmlns:a16="http://schemas.microsoft.com/office/drawing/2014/main" id="{A98E6096-8528-1B4E-2057-376AEA892E83}"/>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8" name="テキスト ボックス 7">
            <a:extLst>
              <a:ext uri="{FF2B5EF4-FFF2-40B4-BE49-F238E27FC236}">
                <a16:creationId xmlns:a16="http://schemas.microsoft.com/office/drawing/2014/main" id="{DDB481B2-5C6E-0040-8A0E-31E3EEBCB92B}"/>
              </a:ext>
            </a:extLst>
          </p:cNvPr>
          <p:cNvSpPr txBox="1"/>
          <p:nvPr/>
        </p:nvSpPr>
        <p:spPr>
          <a:xfrm>
            <a:off x="116632" y="745300"/>
            <a:ext cx="6741368" cy="739048"/>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～ワールドとエンティティ～</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ワールドとは、モデルが存在する仮想空間のことです。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エンティティは、ワールドに存在する個々の要素全てを指します。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4" name="テキスト ボックス 3">
            <a:extLst>
              <a:ext uri="{FF2B5EF4-FFF2-40B4-BE49-F238E27FC236}">
                <a16:creationId xmlns:a16="http://schemas.microsoft.com/office/drawing/2014/main" id="{8A107E6B-D918-2E6B-FCEB-FC065A0D9D6A}"/>
              </a:ext>
            </a:extLst>
          </p:cNvPr>
          <p:cNvSpPr txBox="1"/>
          <p:nvPr/>
        </p:nvSpPr>
        <p:spPr>
          <a:xfrm>
            <a:off x="116632" y="6845381"/>
            <a:ext cx="6741368" cy="954107"/>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・ワールド</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・エンティティ</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・ワールドを操作してシーンを構築する</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42" name="テキスト ボックス 41">
            <a:extLst>
              <a:ext uri="{FF2B5EF4-FFF2-40B4-BE49-F238E27FC236}">
                <a16:creationId xmlns:a16="http://schemas.microsoft.com/office/drawing/2014/main" id="{B9FACA63-9BE3-D89B-BFAF-108254A73079}"/>
              </a:ext>
            </a:extLst>
          </p:cNvPr>
          <p:cNvSpPr txBox="1"/>
          <p:nvPr/>
        </p:nvSpPr>
        <p:spPr>
          <a:xfrm>
            <a:off x="116632" y="4429523"/>
            <a:ext cx="6741368" cy="954620"/>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ワールドを操作する</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ザインウィンドウの左下隅のアイコンへカーソルを移動し、</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ハイライトされる要素をクリックして任意にシーンを変更してください。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納得するまで挙動を確認してください。</a:t>
            </a:r>
          </a:p>
        </p:txBody>
      </p:sp>
      <p:sp>
        <p:nvSpPr>
          <p:cNvPr id="7" name="テキスト ボックス 6">
            <a:extLst>
              <a:ext uri="{FF2B5EF4-FFF2-40B4-BE49-F238E27FC236}">
                <a16:creationId xmlns:a16="http://schemas.microsoft.com/office/drawing/2014/main" id="{E6B3025E-98DD-326B-9F42-C01158BFC986}"/>
              </a:ext>
            </a:extLst>
          </p:cNvPr>
          <p:cNvSpPr txBox="1"/>
          <p:nvPr/>
        </p:nvSpPr>
        <p:spPr>
          <a:xfrm>
            <a:off x="116632" y="3399600"/>
            <a:ext cx="6741368" cy="954620"/>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デザインウィンドウの左下隅のアイコンは、現在のシーンにおける、</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ワールドの状態を視覚的に表しています。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ハイライトされる部分をクリックすることで、ビューイングアセットの要領で、</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シーンを簡単に切り替えることが出来ます。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sp>
        <p:nvSpPr>
          <p:cNvPr id="13" name="テキスト ボックス 12">
            <a:extLst>
              <a:ext uri="{FF2B5EF4-FFF2-40B4-BE49-F238E27FC236}">
                <a16:creationId xmlns:a16="http://schemas.microsoft.com/office/drawing/2014/main" id="{31180B0C-238B-2317-0BB3-8DC319037C8B}"/>
              </a:ext>
            </a:extLst>
          </p:cNvPr>
          <p:cNvSpPr txBox="1"/>
          <p:nvPr/>
        </p:nvSpPr>
        <p:spPr>
          <a:xfrm>
            <a:off x="512676" y="2976443"/>
            <a:ext cx="1116124" cy="307905"/>
          </a:xfrm>
          <a:prstGeom prst="rect">
            <a:avLst/>
          </a:prstGeom>
          <a:noFill/>
        </p:spPr>
        <p:txBody>
          <a:bodyPr wrap="square">
            <a:spAutoFit/>
          </a:bodyPr>
          <a:lstStyle/>
          <a:p>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←名称不明</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17" name="テキスト ボックス 16">
            <a:extLst>
              <a:ext uri="{FF2B5EF4-FFF2-40B4-BE49-F238E27FC236}">
                <a16:creationId xmlns:a16="http://schemas.microsoft.com/office/drawing/2014/main" id="{5E1B56BC-E338-4AA0-AB16-7E2478CA445C}"/>
              </a:ext>
            </a:extLst>
          </p:cNvPr>
          <p:cNvSpPr txBox="1"/>
          <p:nvPr/>
        </p:nvSpPr>
        <p:spPr>
          <a:xfrm>
            <a:off x="2492896" y="2162519"/>
            <a:ext cx="1260140" cy="307905"/>
          </a:xfrm>
          <a:prstGeom prst="rect">
            <a:avLst/>
          </a:prstGeom>
          <a:noFill/>
        </p:spPr>
        <p:txBody>
          <a:bodyPr wrap="square">
            <a:spAutoFit/>
          </a:bodyPr>
          <a:lstStyle/>
          <a:p>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←エンティティ</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18" name="テキスト ボックス 17">
            <a:extLst>
              <a:ext uri="{FF2B5EF4-FFF2-40B4-BE49-F238E27FC236}">
                <a16:creationId xmlns:a16="http://schemas.microsoft.com/office/drawing/2014/main" id="{6ECE8E47-7FB4-825A-0EFA-75B45DED5A77}"/>
              </a:ext>
            </a:extLst>
          </p:cNvPr>
          <p:cNvSpPr txBox="1"/>
          <p:nvPr/>
        </p:nvSpPr>
        <p:spPr>
          <a:xfrm>
            <a:off x="3645024" y="1777826"/>
            <a:ext cx="1116124" cy="307905"/>
          </a:xfrm>
          <a:prstGeom prst="rect">
            <a:avLst/>
          </a:prstGeom>
          <a:noFill/>
        </p:spPr>
        <p:txBody>
          <a:bodyPr wrap="square">
            <a:spAutoFit/>
          </a:bodyPr>
          <a:lstStyle/>
          <a:p>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←ワールド</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pic>
        <p:nvPicPr>
          <p:cNvPr id="23" name="図 22" descr="スポーツゲーム, 男 が含まれている画像&#10;&#10;AI 生成コンテンツは誤りを含む可能性があります。">
            <a:extLst>
              <a:ext uri="{FF2B5EF4-FFF2-40B4-BE49-F238E27FC236}">
                <a16:creationId xmlns:a16="http://schemas.microsoft.com/office/drawing/2014/main" id="{48A9A776-7418-60DC-1EC9-F286E9440E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688" y="5465982"/>
            <a:ext cx="1114581" cy="1133633"/>
          </a:xfrm>
          <a:prstGeom prst="rect">
            <a:avLst/>
          </a:prstGeom>
        </p:spPr>
      </p:pic>
      <p:sp>
        <p:nvSpPr>
          <p:cNvPr id="24" name="テキスト ボックス 23">
            <a:extLst>
              <a:ext uri="{FF2B5EF4-FFF2-40B4-BE49-F238E27FC236}">
                <a16:creationId xmlns:a16="http://schemas.microsoft.com/office/drawing/2014/main" id="{BA14E2CA-E3D8-B0DD-3BF8-C1851A96514E}"/>
              </a:ext>
            </a:extLst>
          </p:cNvPr>
          <p:cNvSpPr txBox="1"/>
          <p:nvPr/>
        </p:nvSpPr>
        <p:spPr>
          <a:xfrm>
            <a:off x="1539822" y="5716052"/>
            <a:ext cx="2753273" cy="307905"/>
          </a:xfrm>
          <a:prstGeom prst="rect">
            <a:avLst/>
          </a:prstGeom>
          <a:noFill/>
        </p:spPr>
        <p:txBody>
          <a:bodyPr wrap="square">
            <a:spAutoFit/>
          </a:bodyPr>
          <a:lstStyle/>
          <a:p>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←周囲の円の部分も選択できる</a:t>
            </a:r>
            <a:endParaRPr lang="ja-JP" altLang="en-US" sz="1401" dirty="0">
              <a:solidFill>
                <a:srgbClr val="00B0F0"/>
              </a:solidFill>
              <a:latin typeface="UD デジタル 教科書体 NK-R" panose="02020400000000000000" pitchFamily="18" charset="-128"/>
              <a:ea typeface="UD デジタル 教科書体 NK-R" panose="02020400000000000000" pitchFamily="18" charset="-128"/>
            </a:endParaRPr>
          </a:p>
        </p:txBody>
      </p:sp>
    </p:spTree>
    <p:extLst>
      <p:ext uri="{BB962C8B-B14F-4D97-AF65-F5344CB8AC3E}">
        <p14:creationId xmlns:p14="http://schemas.microsoft.com/office/powerpoint/2010/main" val="38451271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65000"/>
            <a:lumOff val="35000"/>
          </a:schemeClr>
        </a:solidFill>
        <a:effectLst/>
      </p:bgPr>
    </p:bg>
    <p:spTree>
      <p:nvGrpSpPr>
        <p:cNvPr id="1" name="">
          <a:extLst>
            <a:ext uri="{FF2B5EF4-FFF2-40B4-BE49-F238E27FC236}">
              <a16:creationId xmlns:a16="http://schemas.microsoft.com/office/drawing/2014/main" id="{B1A79AF2-7015-EB93-E412-56878C93131D}"/>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DADA59B9-906C-2C2C-8E24-3DE1F7F76E50}"/>
              </a:ext>
            </a:extLst>
          </p:cNvPr>
          <p:cNvSpPr txBox="1"/>
          <p:nvPr/>
        </p:nvSpPr>
        <p:spPr>
          <a:xfrm>
            <a:off x="116632" y="128464"/>
            <a:ext cx="6741367" cy="616836"/>
          </a:xfrm>
          <a:prstGeom prst="rect">
            <a:avLst/>
          </a:prstGeom>
          <a:noFill/>
        </p:spPr>
        <p:txBody>
          <a:bodyPr wrap="square">
            <a:spAutoFit/>
          </a:bodyPr>
          <a:lstStyle/>
          <a:p>
            <a:pPr defTabSz="914400">
              <a:lnSpc>
                <a:spcPts val="2200"/>
              </a:lnSpc>
            </a:pPr>
            <a:r>
              <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3D</a:t>
            </a:r>
            <a:r>
              <a:rPr kumimoji="1" lang="ja-JP" altLang="en-US"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rPr>
              <a:t>モデリング</a:t>
            </a:r>
            <a:endParaRPr kumimoji="1" lang="en-US" altLang="ja-JP" sz="1801" b="1" kern="100" dirty="0">
              <a:solidFill>
                <a:srgbClr val="ED7D31"/>
              </a:solidFill>
              <a:effectLst>
                <a:outerShdw blurRad="38100" dist="38100" dir="2700000" algn="tl">
                  <a:srgbClr val="000000">
                    <a:alpha val="43137"/>
                  </a:srgbClr>
                </a:outerShdw>
              </a:effectLst>
              <a:latin typeface="HG正楷書体-PRO" panose="03000600000000000000" pitchFamily="66" charset="-128"/>
              <a:ea typeface="HG正楷書体-PRO" panose="03000600000000000000" pitchFamily="66" charset="-128"/>
              <a:cs typeface="Dreaming Outloud Script Pro" panose="020F0502020204030204" pitchFamily="66" charset="0"/>
            </a:endParaRPr>
          </a:p>
          <a:p>
            <a:pPr defTabSz="914400">
              <a:lnSpc>
                <a:spcPts val="1801"/>
              </a:lnSpc>
            </a:pPr>
            <a:r>
              <a:rPr kumimoji="1" lang="en-US" altLang="ja-JP" sz="1801" b="1" kern="100" dirty="0">
                <a:solidFill>
                  <a:srgbClr val="ED7D31"/>
                </a:solidFill>
                <a:effectLst>
                  <a:outerShdw blurRad="38100" dist="38100" dir="2700000" algn="tl">
                    <a:srgbClr val="000000">
                      <a:alpha val="43137"/>
                    </a:srgbClr>
                  </a:outerShdw>
                </a:effectLst>
                <a:latin typeface="Ink Free" panose="03080402000500000000" pitchFamily="66" charset="0"/>
                <a:ea typeface="ＭＳ 明朝" panose="02020609040205080304" pitchFamily="17" charset="-128"/>
                <a:cs typeface="Dreaming Outloud Script Pro" panose="020F0502020204030204" pitchFamily="66" charset="0"/>
              </a:rPr>
              <a:t>3D Modeling</a:t>
            </a:r>
          </a:p>
        </p:txBody>
      </p:sp>
      <p:sp>
        <p:nvSpPr>
          <p:cNvPr id="8" name="テキスト ボックス 7">
            <a:extLst>
              <a:ext uri="{FF2B5EF4-FFF2-40B4-BE49-F238E27FC236}">
                <a16:creationId xmlns:a16="http://schemas.microsoft.com/office/drawing/2014/main" id="{225E29A1-7DF9-6673-4FBF-BB1F1B6A262F}"/>
              </a:ext>
            </a:extLst>
          </p:cNvPr>
          <p:cNvSpPr txBox="1"/>
          <p:nvPr/>
        </p:nvSpPr>
        <p:spPr>
          <a:xfrm>
            <a:off x="116632" y="745300"/>
            <a:ext cx="6741368" cy="954620"/>
          </a:xfrm>
          <a:prstGeom prst="rect">
            <a:avLst/>
          </a:prstGeom>
          <a:noFill/>
        </p:spPr>
        <p:txBody>
          <a:bodyPr wrap="square">
            <a:spAutoFit/>
          </a:bodyPr>
          <a:lstStyle/>
          <a:p>
            <a:r>
              <a:rPr lang="ja-JP" altLang="en-US" sz="1401" dirty="0">
                <a:solidFill>
                  <a:srgbClr val="FFC000"/>
                </a:solidFill>
                <a:latin typeface="UD デジタル 教科書体 NK-B" panose="02020700000000000000" pitchFamily="18" charset="-128"/>
                <a:ea typeface="UD デジタル 教科書体 NK-B" panose="02020700000000000000" pitchFamily="18" charset="-128"/>
              </a:rPr>
              <a:t>～スケッチモード～</a:t>
            </a:r>
            <a:endParaRPr lang="en-US" altLang="ja-JP" sz="1401" dirty="0">
              <a:solidFill>
                <a:srgbClr val="FFC000"/>
              </a:solidFill>
              <a:latin typeface="UD デジタル 教科書体 NK-B" panose="02020700000000000000" pitchFamily="18" charset="-128"/>
              <a:ea typeface="UD デジタル 教科書体 NK-B" panose="020207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スケッチとは、</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2D</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図形を作成することです。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スケッチモードとは、スケッチを実施する時に実行するオペレーティングモードです。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en-US" altLang="ja-JP" sz="1401" dirty="0">
                <a:solidFill>
                  <a:srgbClr val="FFCCFF"/>
                </a:solidFill>
                <a:latin typeface="UD デジタル 教科書体 NK-R" panose="02020400000000000000" pitchFamily="18" charset="-128"/>
                <a:ea typeface="UD デジタル 教科書体 NK-R" panose="02020400000000000000" pitchFamily="18" charset="-128"/>
              </a:rPr>
              <a:t>※</a:t>
            </a:r>
            <a:r>
              <a:rPr lang="ja-JP" altLang="en-US" sz="1401" dirty="0">
                <a:solidFill>
                  <a:srgbClr val="FFCCFF"/>
                </a:solidFill>
                <a:latin typeface="UD デジタル 教科書体 NK-R" panose="02020400000000000000" pitchFamily="18" charset="-128"/>
                <a:ea typeface="UD デジタル 教科書体 NK-R" panose="02020400000000000000" pitchFamily="18" charset="-128"/>
              </a:rPr>
              <a:t>本稿では、</a:t>
            </a:r>
            <a:r>
              <a:rPr lang="en-US" altLang="ja-JP" sz="1401" dirty="0">
                <a:solidFill>
                  <a:srgbClr val="FFCCFF"/>
                </a:solidFill>
                <a:latin typeface="UD デジタル 教科書体 NK-R" panose="02020400000000000000" pitchFamily="18" charset="-128"/>
                <a:ea typeface="UD デジタル 教科書体 NK-R" panose="02020400000000000000" pitchFamily="18" charset="-128"/>
              </a:rPr>
              <a:t>2D</a:t>
            </a:r>
            <a:r>
              <a:rPr lang="ja-JP" altLang="en-US" sz="1401" dirty="0">
                <a:solidFill>
                  <a:srgbClr val="FFCCFF"/>
                </a:solidFill>
                <a:latin typeface="UD デジタル 教科書体 NK-R" panose="02020400000000000000" pitchFamily="18" charset="-128"/>
                <a:ea typeface="UD デジタル 教科書体 NK-R" panose="02020400000000000000" pitchFamily="18" charset="-128"/>
              </a:rPr>
              <a:t>スケッチを足掛かりとして</a:t>
            </a:r>
            <a:r>
              <a:rPr lang="en-US" altLang="ja-JP" sz="1401" dirty="0">
                <a:solidFill>
                  <a:srgbClr val="FFCCFF"/>
                </a:solidFill>
                <a:latin typeface="UD デジタル 教科書体 NK-R" panose="02020400000000000000" pitchFamily="18" charset="-128"/>
                <a:ea typeface="UD デジタル 教科書体 NK-R" panose="02020400000000000000" pitchFamily="18" charset="-128"/>
              </a:rPr>
              <a:t>3D</a:t>
            </a:r>
            <a:r>
              <a:rPr lang="ja-JP" altLang="en-US" sz="1401" dirty="0">
                <a:solidFill>
                  <a:srgbClr val="FFCCFF"/>
                </a:solidFill>
                <a:latin typeface="UD デジタル 教科書体 NK-R" panose="02020400000000000000" pitchFamily="18" charset="-128"/>
                <a:ea typeface="UD デジタル 教科書体 NK-R" panose="02020400000000000000" pitchFamily="18" charset="-128"/>
              </a:rPr>
              <a:t>モデルを作成する方法を説明します。</a:t>
            </a:r>
            <a:endParaRPr lang="en-US" altLang="ja-JP" sz="1401" dirty="0">
              <a:solidFill>
                <a:srgbClr val="FFCCFF"/>
              </a:solidFill>
              <a:latin typeface="UD デジタル 教科書体 NK-R" panose="02020400000000000000" pitchFamily="18" charset="-128"/>
              <a:ea typeface="UD デジタル 教科書体 NK-R" panose="02020400000000000000" pitchFamily="18" charset="-128"/>
            </a:endParaRPr>
          </a:p>
        </p:txBody>
      </p:sp>
      <p:sp>
        <p:nvSpPr>
          <p:cNvPr id="4" name="テキスト ボックス 3">
            <a:extLst>
              <a:ext uri="{FF2B5EF4-FFF2-40B4-BE49-F238E27FC236}">
                <a16:creationId xmlns:a16="http://schemas.microsoft.com/office/drawing/2014/main" id="{96938C30-55E3-05A3-A31A-703CF7C221DF}"/>
              </a:ext>
            </a:extLst>
          </p:cNvPr>
          <p:cNvSpPr txBox="1"/>
          <p:nvPr/>
        </p:nvSpPr>
        <p:spPr>
          <a:xfrm>
            <a:off x="116632" y="8867736"/>
            <a:ext cx="6741368" cy="954107"/>
          </a:xfrm>
          <a:prstGeom prst="rect">
            <a:avLst/>
          </a:prstGeom>
          <a:noFill/>
        </p:spPr>
        <p:txBody>
          <a:bodyPr wrap="square">
            <a:spAutoFit/>
          </a:bodyPr>
          <a:lstStyle/>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・スケッチ、スケッチモード、作業平面</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・作業平面の指定</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dirty="0">
                <a:solidFill>
                  <a:srgbClr val="FFFF00"/>
                </a:solidFill>
                <a:latin typeface="UD デジタル 教科書体 NK-R" panose="02020400000000000000" pitchFamily="18" charset="-128"/>
                <a:ea typeface="UD デジタル 教科書体 NK-R" panose="02020400000000000000" pitchFamily="18" charset="-128"/>
              </a:rPr>
              <a:t>・作業平面を垂直視する方法</a:t>
            </a:r>
            <a:endParaRPr lang="en-US" altLang="ja-JP" sz="1400"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0" b="1" i="1" u="sng" dirty="0">
                <a:solidFill>
                  <a:srgbClr val="FF5050"/>
                </a:solidFill>
                <a:latin typeface="UD デジタル 教科書体 NK-R" panose="02020400000000000000" pitchFamily="18" charset="-128"/>
                <a:ea typeface="UD デジタル 教科書体 NK-R" panose="02020400000000000000" pitchFamily="18" charset="-128"/>
              </a:rPr>
              <a:t>↑が理解出来たら次項へ進む</a:t>
            </a:r>
            <a:endParaRPr lang="en-US" altLang="ja-JP" sz="1400" dirty="0">
              <a:solidFill>
                <a:srgbClr val="00B0F0"/>
              </a:solidFill>
              <a:latin typeface="UD デジタル 教科書体 NK-R" panose="02020400000000000000" pitchFamily="18" charset="-128"/>
              <a:ea typeface="UD デジタル 教科書体 NK-R" panose="02020400000000000000" pitchFamily="18" charset="-128"/>
            </a:endParaRPr>
          </a:p>
        </p:txBody>
      </p:sp>
      <p:sp>
        <p:nvSpPr>
          <p:cNvPr id="42" name="テキスト ボックス 41">
            <a:extLst>
              <a:ext uri="{FF2B5EF4-FFF2-40B4-BE49-F238E27FC236}">
                <a16:creationId xmlns:a16="http://schemas.microsoft.com/office/drawing/2014/main" id="{17F1421A-455B-FA05-CDFB-E14B60B78451}"/>
              </a:ext>
            </a:extLst>
          </p:cNvPr>
          <p:cNvSpPr txBox="1"/>
          <p:nvPr/>
        </p:nvSpPr>
        <p:spPr>
          <a:xfrm>
            <a:off x="116632" y="3415837"/>
            <a:ext cx="6741368" cy="1170192"/>
          </a:xfrm>
          <a:prstGeom prst="rect">
            <a:avLst/>
          </a:prstGeom>
          <a:noFill/>
        </p:spPr>
        <p:txBody>
          <a:bodyPr wrap="square">
            <a:spAutoFit/>
          </a:bodyPr>
          <a:lstStyle/>
          <a:p>
            <a:r>
              <a:rPr lang="ja-JP" altLang="en-US" sz="1401" b="1" dirty="0">
                <a:solidFill>
                  <a:srgbClr val="FFFF00"/>
                </a:solidFill>
                <a:latin typeface="UD デジタル 教科書体 NK-B" panose="02020700000000000000" pitchFamily="18" charset="-128"/>
                <a:ea typeface="UD デジタル 教科書体 NK-B" panose="02020700000000000000" pitchFamily="18" charset="-128"/>
              </a:rPr>
              <a:t>演習：</a:t>
            </a:r>
            <a:r>
              <a:rPr lang="ja-JP" altLang="en-US" sz="1401" b="1" dirty="0">
                <a:solidFill>
                  <a:srgbClr val="FFFF00"/>
                </a:solidFill>
                <a:latin typeface="UD デジタル 教科書体 NK-R" panose="02020400000000000000" pitchFamily="18" charset="-128"/>
                <a:ea typeface="UD デジタル 教科書体 NK-R" panose="02020400000000000000" pitchFamily="18" charset="-128"/>
              </a:rPr>
              <a:t>作業平面を指定する</a:t>
            </a:r>
            <a:endParaRPr lang="en-US" altLang="ja-JP" sz="1401" b="1" dirty="0">
              <a:solidFill>
                <a:srgbClr val="FFFF00"/>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まず、デザインメニューから「スケッチモード」を有効にしてください。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次に、デザインウインドウ下方のアイコン群から「新規スケッチ面を選択」を実行てください。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ワールド原点から任意の平面を選択し、クリックして作業平面を展開してください。</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最後に、「平面ビュー」を実行して、作業平面を垂直視するビューとしてください。</a:t>
            </a:r>
          </a:p>
        </p:txBody>
      </p:sp>
      <p:sp>
        <p:nvSpPr>
          <p:cNvPr id="7" name="テキスト ボックス 6">
            <a:extLst>
              <a:ext uri="{FF2B5EF4-FFF2-40B4-BE49-F238E27FC236}">
                <a16:creationId xmlns:a16="http://schemas.microsoft.com/office/drawing/2014/main" id="{BF60A77C-D294-C6F4-CA3C-F0B056C4F9BB}"/>
              </a:ext>
            </a:extLst>
          </p:cNvPr>
          <p:cNvSpPr txBox="1"/>
          <p:nvPr/>
        </p:nvSpPr>
        <p:spPr>
          <a:xfrm>
            <a:off x="116632" y="2831639"/>
            <a:ext cx="6741368" cy="523477"/>
          </a:xfrm>
          <a:prstGeom prst="rect">
            <a:avLst/>
          </a:prstGeom>
          <a:noFill/>
        </p:spPr>
        <p:txBody>
          <a:bodyPr wrap="square">
            <a:spAutoFit/>
          </a:bodyPr>
          <a:lstStyle/>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スケッチモードでは、ワールド</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(X,Y,Z)</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の内</a:t>
            </a:r>
            <a:r>
              <a:rPr lang="en-US" altLang="ja-JP" sz="1401" dirty="0">
                <a:solidFill>
                  <a:schemeClr val="bg2"/>
                </a:solidFill>
                <a:latin typeface="UD デジタル 教科書体 NK-R" panose="02020400000000000000" pitchFamily="18" charset="-128"/>
                <a:ea typeface="UD デジタル 教科書体 NK-R" panose="02020400000000000000" pitchFamily="18" charset="-128"/>
              </a:rPr>
              <a:t>2</a:t>
            </a:r>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軸から構成される平面を選択できます。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a:p>
            <a:r>
              <a:rPr lang="ja-JP" altLang="en-US" sz="1401" dirty="0">
                <a:solidFill>
                  <a:schemeClr val="bg2"/>
                </a:solidFill>
                <a:latin typeface="UD デジタル 教科書体 NK-R" panose="02020400000000000000" pitchFamily="18" charset="-128"/>
                <a:ea typeface="UD デジタル 教科書体 NK-R" panose="02020400000000000000" pitchFamily="18" charset="-128"/>
              </a:rPr>
              <a:t>選択された平面を、作業平面と呼びます。</a:t>
            </a:r>
            <a:endParaRPr lang="en-US" altLang="ja-JP" sz="1401" dirty="0">
              <a:solidFill>
                <a:schemeClr val="bg2"/>
              </a:solidFill>
              <a:latin typeface="UD デジタル 教科書体 NK-R" panose="02020400000000000000" pitchFamily="18" charset="-128"/>
              <a:ea typeface="UD デジタル 教科書体 NK-R" panose="02020400000000000000" pitchFamily="18" charset="-128"/>
            </a:endParaRPr>
          </a:p>
        </p:txBody>
      </p:sp>
      <p:pic>
        <p:nvPicPr>
          <p:cNvPr id="5" name="図 4" descr="テキスト&#10;&#10;AI 生成コンテンツは誤りを含む可能性があります。">
            <a:extLst>
              <a:ext uri="{FF2B5EF4-FFF2-40B4-BE49-F238E27FC236}">
                <a16:creationId xmlns:a16="http://schemas.microsoft.com/office/drawing/2014/main" id="{E61CAEF5-148F-EA94-AB46-DA63CA7C59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32" y="1696246"/>
            <a:ext cx="4339286" cy="1080000"/>
          </a:xfrm>
          <a:prstGeom prst="rect">
            <a:avLst/>
          </a:prstGeom>
        </p:spPr>
      </p:pic>
      <p:sp>
        <p:nvSpPr>
          <p:cNvPr id="9" name="正方形/長方形 8">
            <a:extLst>
              <a:ext uri="{FF2B5EF4-FFF2-40B4-BE49-F238E27FC236}">
                <a16:creationId xmlns:a16="http://schemas.microsoft.com/office/drawing/2014/main" id="{34DF8973-6618-2130-6C66-DF0F2550571C}"/>
              </a:ext>
            </a:extLst>
          </p:cNvPr>
          <p:cNvSpPr/>
          <p:nvPr/>
        </p:nvSpPr>
        <p:spPr>
          <a:xfrm>
            <a:off x="368660" y="1781759"/>
            <a:ext cx="2268252" cy="470941"/>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sp>
        <p:nvSpPr>
          <p:cNvPr id="10" name="正方形/長方形 9">
            <a:extLst>
              <a:ext uri="{FF2B5EF4-FFF2-40B4-BE49-F238E27FC236}">
                <a16:creationId xmlns:a16="http://schemas.microsoft.com/office/drawing/2014/main" id="{2931D23F-D1E8-16F1-A54A-E048EE6284C0}"/>
              </a:ext>
            </a:extLst>
          </p:cNvPr>
          <p:cNvSpPr/>
          <p:nvPr/>
        </p:nvSpPr>
        <p:spPr>
          <a:xfrm>
            <a:off x="2240868" y="1892661"/>
            <a:ext cx="288032" cy="252028"/>
          </a:xfrm>
          <a:prstGeom prst="rect">
            <a:avLst/>
          </a:prstGeom>
          <a:noFill/>
          <a:ln w="38100">
            <a:solidFill>
              <a:srgbClr val="FF5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n>
                <a:solidFill>
                  <a:srgbClr val="FF5050"/>
                </a:solidFill>
              </a:ln>
              <a:noFill/>
            </a:endParaRPr>
          </a:p>
        </p:txBody>
      </p:sp>
      <p:pic>
        <p:nvPicPr>
          <p:cNvPr id="12" name="図 11" descr="ダイアグラム&#10;&#10;AI 生成コンテンツは誤りを含む可能性があります。">
            <a:extLst>
              <a:ext uri="{FF2B5EF4-FFF2-40B4-BE49-F238E27FC236}">
                <a16:creationId xmlns:a16="http://schemas.microsoft.com/office/drawing/2014/main" id="{BD9D5023-D23A-B432-FFB6-FE313778B6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632" y="4575546"/>
            <a:ext cx="2076338" cy="1080000"/>
          </a:xfrm>
          <a:prstGeom prst="rect">
            <a:avLst/>
          </a:prstGeom>
        </p:spPr>
      </p:pic>
      <p:pic>
        <p:nvPicPr>
          <p:cNvPr id="19" name="図 18" descr="グラフ, 棒グラフ&#10;&#10;AI 生成コンテンツは誤りを含む可能性があります。">
            <a:extLst>
              <a:ext uri="{FF2B5EF4-FFF2-40B4-BE49-F238E27FC236}">
                <a16:creationId xmlns:a16="http://schemas.microsoft.com/office/drawing/2014/main" id="{0FDFA7C9-3471-E5B4-2DEE-CF6EBA3145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027" y="7636823"/>
            <a:ext cx="2081943" cy="1080000"/>
          </a:xfrm>
          <a:prstGeom prst="rect">
            <a:avLst/>
          </a:prstGeom>
        </p:spPr>
      </p:pic>
      <p:pic>
        <p:nvPicPr>
          <p:cNvPr id="20" name="図 19" descr="ダイアグラム&#10;&#10;AI 生成コンテンツは誤りを含む可能性があります。">
            <a:extLst>
              <a:ext uri="{FF2B5EF4-FFF2-40B4-BE49-F238E27FC236}">
                <a16:creationId xmlns:a16="http://schemas.microsoft.com/office/drawing/2014/main" id="{53F72D3B-B7E0-A88D-1320-12C0C68BF018}"/>
              </a:ext>
            </a:extLst>
          </p:cNvPr>
          <p:cNvPicPr>
            <a:picLocks noChangeAspect="1"/>
          </p:cNvPicPr>
          <p:nvPr/>
        </p:nvPicPr>
        <p:blipFill>
          <a:blip r:embed="rId3">
            <a:extLst>
              <a:ext uri="{28A0092B-C50C-407E-A947-70E740481C1C}">
                <a14:useLocalDpi xmlns:a14="http://schemas.microsoft.com/office/drawing/2010/main" val="0"/>
              </a:ext>
            </a:extLst>
          </a:blip>
          <a:srcRect l="41989" t="78036" r="32000"/>
          <a:stretch>
            <a:fillRect/>
          </a:stretch>
        </p:blipFill>
        <p:spPr>
          <a:xfrm>
            <a:off x="2286275" y="4575546"/>
            <a:ext cx="2458802" cy="1080000"/>
          </a:xfrm>
          <a:prstGeom prst="rect">
            <a:avLst/>
          </a:prstGeom>
        </p:spPr>
      </p:pic>
      <p:pic>
        <p:nvPicPr>
          <p:cNvPr id="15" name="図 14" descr="グラフ, 散布図&#10;&#10;AI 生成コンテンツは誤りを含む可能性があります。">
            <a:extLst>
              <a:ext uri="{FF2B5EF4-FFF2-40B4-BE49-F238E27FC236}">
                <a16:creationId xmlns:a16="http://schemas.microsoft.com/office/drawing/2014/main" id="{E237B4A6-4EA3-B816-30AB-B00608058C1B}"/>
              </a:ext>
            </a:extLst>
          </p:cNvPr>
          <p:cNvPicPr>
            <a:picLocks noChangeAspect="1"/>
          </p:cNvPicPr>
          <p:nvPr/>
        </p:nvPicPr>
        <p:blipFill>
          <a:blip r:embed="rId5">
            <a:extLst>
              <a:ext uri="{28A0092B-C50C-407E-A947-70E740481C1C}">
                <a14:useLocalDpi xmlns:a14="http://schemas.microsoft.com/office/drawing/2010/main" val="0"/>
              </a:ext>
            </a:extLst>
          </a:blip>
          <a:srcRect l="28952" t="13072" r="17598" b="19632"/>
          <a:stretch>
            <a:fillRect/>
          </a:stretch>
        </p:blipFill>
        <p:spPr>
          <a:xfrm>
            <a:off x="111027" y="5732587"/>
            <a:ext cx="2140047" cy="1800000"/>
          </a:xfrm>
          <a:prstGeom prst="rect">
            <a:avLst/>
          </a:prstGeom>
        </p:spPr>
      </p:pic>
      <p:sp>
        <p:nvSpPr>
          <p:cNvPr id="25" name="テキスト ボックス 24">
            <a:extLst>
              <a:ext uri="{FF2B5EF4-FFF2-40B4-BE49-F238E27FC236}">
                <a16:creationId xmlns:a16="http://schemas.microsoft.com/office/drawing/2014/main" id="{09ACC86E-0487-4C24-6901-34D700BA910E}"/>
              </a:ext>
            </a:extLst>
          </p:cNvPr>
          <p:cNvSpPr txBox="1"/>
          <p:nvPr/>
        </p:nvSpPr>
        <p:spPr>
          <a:xfrm>
            <a:off x="802342" y="5988297"/>
            <a:ext cx="1390628" cy="307905"/>
          </a:xfrm>
          <a:prstGeom prst="rect">
            <a:avLst/>
          </a:prstGeom>
          <a:solidFill>
            <a:schemeClr val="bg1"/>
          </a:solidFill>
        </p:spPr>
        <p:txBody>
          <a:bodyPr wrap="square">
            <a:spAutoFit/>
          </a:bodyPr>
          <a:lstStyle/>
          <a:p>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a:t>
            </a:r>
            <a:r>
              <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rPr>
              <a:t>Z</a:t>
            </a: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軸：</a:t>
            </a:r>
            <a:r>
              <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rPr>
              <a:t>XY</a:t>
            </a: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平面</a:t>
            </a:r>
            <a:endPar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endParaRPr>
          </a:p>
        </p:txBody>
      </p:sp>
      <p:sp>
        <p:nvSpPr>
          <p:cNvPr id="26" name="テキスト ボックス 25">
            <a:extLst>
              <a:ext uri="{FF2B5EF4-FFF2-40B4-BE49-F238E27FC236}">
                <a16:creationId xmlns:a16="http://schemas.microsoft.com/office/drawing/2014/main" id="{9228730B-2157-F710-B72F-AD0C00AAC60B}"/>
              </a:ext>
            </a:extLst>
          </p:cNvPr>
          <p:cNvSpPr txBox="1"/>
          <p:nvPr/>
        </p:nvSpPr>
        <p:spPr>
          <a:xfrm>
            <a:off x="1297153" y="6428934"/>
            <a:ext cx="1536628" cy="307905"/>
          </a:xfrm>
          <a:prstGeom prst="rect">
            <a:avLst/>
          </a:prstGeom>
          <a:solidFill>
            <a:schemeClr val="bg1"/>
          </a:solidFill>
        </p:spPr>
        <p:txBody>
          <a:bodyPr wrap="square">
            <a:spAutoFit/>
          </a:bodyPr>
          <a:lstStyle/>
          <a:p>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a:t>
            </a:r>
            <a:r>
              <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rPr>
              <a:t>Y</a:t>
            </a: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軸：</a:t>
            </a:r>
            <a:r>
              <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rPr>
              <a:t>ZX</a:t>
            </a: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平面</a:t>
            </a:r>
            <a:endPar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endParaRPr>
          </a:p>
        </p:txBody>
      </p:sp>
      <p:sp>
        <p:nvSpPr>
          <p:cNvPr id="28" name="テキスト ボックス 27">
            <a:extLst>
              <a:ext uri="{FF2B5EF4-FFF2-40B4-BE49-F238E27FC236}">
                <a16:creationId xmlns:a16="http://schemas.microsoft.com/office/drawing/2014/main" id="{68F03329-F42F-2459-FBB3-35718D6E1405}"/>
              </a:ext>
            </a:extLst>
          </p:cNvPr>
          <p:cNvSpPr txBox="1"/>
          <p:nvPr/>
        </p:nvSpPr>
        <p:spPr>
          <a:xfrm>
            <a:off x="1207143" y="6973107"/>
            <a:ext cx="1626638" cy="307905"/>
          </a:xfrm>
          <a:prstGeom prst="rect">
            <a:avLst/>
          </a:prstGeom>
          <a:solidFill>
            <a:schemeClr val="bg1"/>
          </a:solidFill>
        </p:spPr>
        <p:txBody>
          <a:bodyPr wrap="square">
            <a:spAutoFit/>
          </a:bodyPr>
          <a:lstStyle/>
          <a:p>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a:t>
            </a:r>
            <a:r>
              <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rPr>
              <a:t>X</a:t>
            </a: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軸：</a:t>
            </a:r>
            <a:r>
              <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rPr>
              <a:t>ZY</a:t>
            </a:r>
            <a:r>
              <a:rPr lang="ja-JP" altLang="en-US" sz="1401" b="1" dirty="0">
                <a:solidFill>
                  <a:srgbClr val="00B0F0"/>
                </a:solidFill>
                <a:latin typeface="UD デジタル 教科書体 NK-B" panose="02020700000000000000" pitchFamily="18" charset="-128"/>
                <a:ea typeface="UD デジタル 教科書体 NK-B" panose="02020700000000000000" pitchFamily="18" charset="-128"/>
              </a:rPr>
              <a:t>平面</a:t>
            </a:r>
            <a:endParaRPr lang="en-US" altLang="ja-JP" sz="1401" b="1" dirty="0">
              <a:solidFill>
                <a:srgbClr val="00B0F0"/>
              </a:solidFill>
              <a:latin typeface="UD デジタル 教科書体 NK-B" panose="02020700000000000000" pitchFamily="18" charset="-128"/>
              <a:ea typeface="UD デジタル 教科書体 NK-B" panose="02020700000000000000" pitchFamily="18" charset="-128"/>
            </a:endParaRPr>
          </a:p>
        </p:txBody>
      </p:sp>
      <p:pic>
        <p:nvPicPr>
          <p:cNvPr id="29" name="図 28" descr="グラフ, 棒グラフ&#10;&#10;AI 生成コンテンツは誤りを含む可能性があります。">
            <a:extLst>
              <a:ext uri="{FF2B5EF4-FFF2-40B4-BE49-F238E27FC236}">
                <a16:creationId xmlns:a16="http://schemas.microsoft.com/office/drawing/2014/main" id="{42435563-8A46-9EF8-2B05-DE5552F86986}"/>
              </a:ext>
            </a:extLst>
          </p:cNvPr>
          <p:cNvPicPr>
            <a:picLocks noChangeAspect="1"/>
          </p:cNvPicPr>
          <p:nvPr/>
        </p:nvPicPr>
        <p:blipFill>
          <a:blip r:embed="rId4">
            <a:extLst>
              <a:ext uri="{28A0092B-C50C-407E-A947-70E740481C1C}">
                <a14:useLocalDpi xmlns:a14="http://schemas.microsoft.com/office/drawing/2010/main" val="0"/>
              </a:ext>
            </a:extLst>
          </a:blip>
          <a:srcRect l="44162" t="82034" r="17793"/>
          <a:stretch>
            <a:fillRect/>
          </a:stretch>
        </p:blipFill>
        <p:spPr>
          <a:xfrm>
            <a:off x="2240868" y="7636823"/>
            <a:ext cx="4408880" cy="1080000"/>
          </a:xfrm>
          <a:prstGeom prst="rect">
            <a:avLst/>
          </a:prstGeom>
        </p:spPr>
      </p:pic>
    </p:spTree>
    <p:extLst>
      <p:ext uri="{BB962C8B-B14F-4D97-AF65-F5344CB8AC3E}">
        <p14:creationId xmlns:p14="http://schemas.microsoft.com/office/powerpoint/2010/main" val="832831985"/>
      </p:ext>
    </p:extLst>
  </p:cSld>
  <p:clrMapOvr>
    <a:masterClrMapping/>
  </p:clrMapOvr>
</p:sld>
</file>

<file path=ppt/theme/theme1.xml><?xml version="1.0" encoding="utf-8"?>
<a:theme xmlns:a="http://schemas.openxmlformats.org/drawingml/2006/main" name="Office テーマ">
  <a:themeElements>
    <a:clrScheme name="グレースケール">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1630</TotalTime>
  <Words>5441</Words>
  <Application>Microsoft Office PowerPoint</Application>
  <PresentationFormat>A4 210 x 297 mm</PresentationFormat>
  <Paragraphs>571</Paragraphs>
  <Slides>39</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39</vt:i4>
      </vt:variant>
    </vt:vector>
  </HeadingPairs>
  <TitlesOfParts>
    <vt:vector size="48" baseType="lpstr">
      <vt:lpstr>HG正楷書体-PRO</vt:lpstr>
      <vt:lpstr>UD デジタル 教科書体 NK-B</vt:lpstr>
      <vt:lpstr>UD デジタル 教科書体 NK-R</vt:lpstr>
      <vt:lpstr>UD デジタル 教科書体 NP-B</vt:lpstr>
      <vt:lpstr>Aptos</vt:lpstr>
      <vt:lpstr>Aptos Display</vt:lpstr>
      <vt:lpstr>Arial</vt:lpstr>
      <vt:lpstr>Ink Free</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hoon ca</dc:creator>
  <cp:lastModifiedBy>hoon ca</cp:lastModifiedBy>
  <cp:revision>553</cp:revision>
  <dcterms:created xsi:type="dcterms:W3CDTF">2025-11-22T13:41:16Z</dcterms:created>
  <dcterms:modified xsi:type="dcterms:W3CDTF">2025-12-14T09:10:08Z</dcterms:modified>
</cp:coreProperties>
</file>