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9" autoAdjust="0"/>
    <p:restoredTop sz="94660"/>
  </p:normalViewPr>
  <p:slideViewPr>
    <p:cSldViewPr>
      <p:cViewPr>
        <p:scale>
          <a:sx n="66" d="100"/>
          <a:sy n="66" d="100"/>
        </p:scale>
        <p:origin x="3240" y="34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2026/1/24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827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2026/1/24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9222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2026/1/24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30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2026/1/24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0168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2026/1/24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2583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2026/1/24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4468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2026/1/24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645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2026/1/24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888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2026/1/24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010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2026/1/24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6242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2026/1/24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2223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56ABE0-DDA8-488B-B119-013D7FD34523}" type="datetimeFigureOut">
              <a:rPr kumimoji="1" lang="ja-JP" altLang="en-US" smtClean="0"/>
              <a:t>2026/1/24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3515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4EC48AB-FAE1-1359-48CC-C4F028CBA2D0}"/>
              </a:ext>
            </a:extLst>
          </p:cNvPr>
          <p:cNvSpPr txBox="1"/>
          <p:nvPr/>
        </p:nvSpPr>
        <p:spPr>
          <a:xfrm>
            <a:off x="116632" y="128464"/>
            <a:ext cx="6741367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ts val="2200"/>
              </a:lnSpc>
            </a:pPr>
            <a:r>
              <a:rPr kumimoji="1" lang="en-US" altLang="ja-JP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Drawings for Reference</a:t>
            </a:r>
          </a:p>
          <a:p>
            <a:pPr defTabSz="914400">
              <a:lnSpc>
                <a:spcPts val="1801"/>
              </a:lnSpc>
            </a:pPr>
            <a:r>
              <a:rPr kumimoji="1" lang="ja-JP" altLang="en-US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参考図</a:t>
            </a:r>
            <a:endParaRPr kumimoji="1" lang="en-US" altLang="ja-JP" sz="1801" b="1" kern="100" dirty="0"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nk Free" panose="03080402000500000000" pitchFamily="66" charset="0"/>
              <a:ea typeface="ＭＳ 明朝" panose="02020609040205080304" pitchFamily="17" charset="-128"/>
              <a:cs typeface="Dreaming Outloud Script Pro" panose="020F0502020204030204" pitchFamily="66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15DF1A6-2103-CC53-C07E-6EF282578F4F}"/>
              </a:ext>
            </a:extLst>
          </p:cNvPr>
          <p:cNvSpPr txBox="1"/>
          <p:nvPr/>
        </p:nvSpPr>
        <p:spPr>
          <a:xfrm>
            <a:off x="116632" y="745300"/>
            <a:ext cx="6741368" cy="2370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1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+mn-cs"/>
              </a:rPr>
              <a:t>～参考図～</a:t>
            </a:r>
            <a:endParaRPr kumimoji="1" lang="en-US" altLang="ja-JP" sz="1401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UD デジタル 教科書体 NK-B" panose="02020700000000000000" pitchFamily="18" charset="-128"/>
              <a:ea typeface="UD デジタル 教科書体 NK-B" panose="02020700000000000000" pitchFamily="18" charset="-128"/>
              <a:cs typeface="+mn-cs"/>
            </a:endParaRPr>
          </a:p>
          <a:p>
            <a:pPr lvl="0" defTabSz="914400">
              <a:defRPr/>
            </a:pPr>
            <a:r>
              <a:rPr kumimoji="1" lang="en-US" altLang="ja-JP" sz="1400" dirty="0">
                <a:solidFill>
                  <a:srgbClr val="E7E6E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6</a:t>
            </a:r>
            <a:r>
              <a:rPr kumimoji="1" lang="ja-JP" altLang="en-US" sz="1400" dirty="0">
                <a:solidFill>
                  <a:srgbClr val="E7E6E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面図だけで意匠の理解に不足がある場合、参考図を作成します。</a:t>
            </a:r>
            <a:endParaRPr kumimoji="1" lang="en-US" altLang="ja-JP" sz="1400" dirty="0">
              <a:solidFill>
                <a:srgbClr val="E7E6E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lvl="0" defTabSz="914400">
              <a:defRPr/>
            </a:pPr>
            <a:r>
              <a:rPr kumimoji="1" lang="en-US" altLang="ja-JP" sz="1400" dirty="0">
                <a:solidFill>
                  <a:srgbClr val="E7E6E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6</a:t>
            </a:r>
            <a:r>
              <a:rPr kumimoji="1" lang="ja-JP" altLang="en-US" sz="1400" dirty="0">
                <a:solidFill>
                  <a:srgbClr val="E7E6E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面図ほどの厳密さは要求されておらず、用途に応じてある程度柔軟な</a:t>
            </a:r>
            <a:endParaRPr kumimoji="1" lang="en-US" altLang="ja-JP" sz="1400" dirty="0">
              <a:solidFill>
                <a:srgbClr val="E7E6E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lvl="0" defTabSz="914400">
              <a:defRPr/>
            </a:pPr>
            <a:r>
              <a:rPr kumimoji="1" lang="ja-JP" altLang="en-US" sz="1400" dirty="0">
                <a:solidFill>
                  <a:srgbClr val="E7E6E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構図を採用できます。　例）図中の文言付記、縮尺の変更、など</a:t>
            </a:r>
            <a:endParaRPr kumimoji="1" lang="en-US" altLang="ja-JP" sz="1401" b="1" i="1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UD デジタル 教科書体 NK-R" panose="02020400000000000000" pitchFamily="18" charset="-128"/>
              <a:ea typeface="UD デジタル 教科書体 NK-R" panose="02020400000000000000" pitchFamily="18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1" b="1" i="1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UD デジタル 教科書体 NK-R" panose="02020400000000000000" pitchFamily="18" charset="-128"/>
              <a:ea typeface="UD デジタル 教科書体 NK-R" panose="02020400000000000000" pitchFamily="18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1" b="1" i="1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n-cs"/>
              </a:rPr>
              <a:t>様式第</a:t>
            </a:r>
            <a:r>
              <a:rPr kumimoji="1" lang="en-US" altLang="ja-JP" sz="1401" b="1" i="1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n-cs"/>
              </a:rPr>
              <a:t>6</a:t>
            </a:r>
            <a:r>
              <a:rPr kumimoji="1" lang="ja-JP" altLang="en-US" sz="1401" b="1" i="1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n-cs"/>
              </a:rPr>
              <a:t>　備考１５</a:t>
            </a:r>
            <a:r>
              <a:rPr kumimoji="1" lang="ja-JP" altLang="en-US" sz="1401" b="0" i="1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n-cs"/>
              </a:rPr>
              <a:t>　</a:t>
            </a:r>
            <a:r>
              <a:rPr kumimoji="1" lang="ja-JP" altLang="en-US" sz="1401" b="0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n-cs"/>
              </a:rPr>
              <a:t>より抜粋：</a:t>
            </a:r>
            <a:endParaRPr kumimoji="1" lang="en-US" altLang="ja-JP" sz="1401" b="0" i="0" u="none" strike="noStrike" kern="1200" cap="none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UD デジタル 教科書体 NK-R" panose="02020400000000000000" pitchFamily="18" charset="-128"/>
              <a:ea typeface="UD デジタル 教科書体 NK-R" panose="02020400000000000000" pitchFamily="18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n-cs"/>
              </a:rPr>
              <a:t>　</a:t>
            </a:r>
            <a:r>
              <a:rPr kumimoji="1" lang="ja-JP" altLang="en-US" sz="1200" b="1" i="1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n-cs"/>
              </a:rPr>
              <a:t>までの図面だけでは、その意匠を十分表現することができないときは、展開図、断面図、切断部端面図、拡大図、斜視図、画像図その他の必要な図を加え、そのほか意匠の理解を助けるため必要があるときは、使用の状態を示した図その他の参考図を加える。</a:t>
            </a:r>
            <a:endParaRPr kumimoji="1" lang="en-US" altLang="ja-JP" sz="1200" b="1" i="1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UD デジタル 教科書体 NK-R" panose="02020400000000000000" pitchFamily="18" charset="-128"/>
              <a:ea typeface="UD デジタル 教科書体 NK-R" panose="02020400000000000000" pitchFamily="18" charset="-128"/>
              <a:cs typeface="+mn-cs"/>
            </a:endParaRPr>
          </a:p>
          <a:p>
            <a:pPr defTabSz="914400">
              <a:defRPr/>
            </a:pPr>
            <a:endParaRPr lang="en-US" altLang="ja-JP" sz="1400" dirty="0">
              <a:solidFill>
                <a:srgbClr val="00B0F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defTabSz="914400">
              <a:defRPr/>
            </a:pPr>
            <a:r>
              <a:rPr lang="ja-JP" altLang="en-US" sz="1400" dirty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以下、代表的参考図の類型です。</a:t>
            </a:r>
            <a:endParaRPr kumimoji="1" lang="en-US" altLang="ja-JP" sz="1200" b="1" i="1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UD デジタル 教科書体 NK-R" panose="02020400000000000000" pitchFamily="18" charset="-128"/>
              <a:ea typeface="UD デジタル 教科書体 NK-R" panose="02020400000000000000" pitchFamily="18" charset="-128"/>
              <a:cs typeface="+mn-cs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0D24BD7-3577-F5CD-0341-BBECED044A24}"/>
              </a:ext>
            </a:extLst>
          </p:cNvPr>
          <p:cNvSpPr txBox="1"/>
          <p:nvPr/>
        </p:nvSpPr>
        <p:spPr>
          <a:xfrm>
            <a:off x="157858" y="3683972"/>
            <a:ext cx="6700141" cy="5233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～参考斜視図～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構造を立体的に把握しやすくなります。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66DFE1EB-E4BA-7A33-97DA-62EEDA109B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75308" y="5321059"/>
            <a:ext cx="1080000" cy="1080000"/>
          </a:xfrm>
          <a:prstGeom prst="rect">
            <a:avLst/>
          </a:prstGeom>
        </p:spPr>
      </p:pic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646265A6-8130-08F2-C1BC-1EE05AF30A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75308" y="6880624"/>
            <a:ext cx="1080000" cy="1080000"/>
          </a:xfrm>
          <a:prstGeom prst="rect">
            <a:avLst/>
          </a:prstGeom>
        </p:spPr>
      </p:pic>
      <p:pic>
        <p:nvPicPr>
          <p:cNvPr id="5" name="グラフィックス 4">
            <a:extLst>
              <a:ext uri="{FF2B5EF4-FFF2-40B4-BE49-F238E27FC236}">
                <a16:creationId xmlns:a16="http://schemas.microsoft.com/office/drawing/2014/main" id="{A5511D1D-F987-896F-39DF-E9A2B616EA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175308" y="3910029"/>
            <a:ext cx="936276" cy="1080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E2CCBB7-FE3F-5430-8E6F-9FEE7618C306}"/>
              </a:ext>
            </a:extLst>
          </p:cNvPr>
          <p:cNvSpPr txBox="1"/>
          <p:nvPr/>
        </p:nvSpPr>
        <p:spPr>
          <a:xfrm>
            <a:off x="116632" y="5923287"/>
            <a:ext cx="4788532" cy="5233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FF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カバリエ図</a:t>
            </a:r>
            <a:endParaRPr lang="en-US" altLang="ja-JP" sz="1401" dirty="0">
              <a:solidFill>
                <a:srgbClr val="FFFF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見栄えが悪い一方で、構造の理解に最適で、作図も簡単です。</a:t>
            </a:r>
            <a:endParaRPr lang="en-US" altLang="ja-JP" sz="1401" dirty="0">
              <a:solidFill>
                <a:srgbClr val="00B0F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3D5A926-4700-92A1-3D29-828C39393AE6}"/>
              </a:ext>
            </a:extLst>
          </p:cNvPr>
          <p:cNvSpPr txBox="1"/>
          <p:nvPr/>
        </p:nvSpPr>
        <p:spPr>
          <a:xfrm>
            <a:off x="1227" y="7437276"/>
            <a:ext cx="3548062" cy="5233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FF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キャビネット図</a:t>
            </a:r>
            <a:endParaRPr lang="en-US" altLang="ja-JP" sz="1401" dirty="0">
              <a:solidFill>
                <a:srgbClr val="FFFF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カバリエ図を、すこしスタイリッシュにしたもの。</a:t>
            </a:r>
            <a:endParaRPr lang="en-US" altLang="ja-JP" sz="1401" dirty="0">
              <a:solidFill>
                <a:srgbClr val="00B0F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2CF827C-A3D7-005E-94C0-44B5C35D5791}"/>
              </a:ext>
            </a:extLst>
          </p:cNvPr>
          <p:cNvSpPr txBox="1"/>
          <p:nvPr/>
        </p:nvSpPr>
        <p:spPr>
          <a:xfrm>
            <a:off x="116632" y="4456015"/>
            <a:ext cx="4537076" cy="5233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FF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軸測投影図（アイソメ）</a:t>
            </a:r>
            <a:endParaRPr lang="en-US" altLang="ja-JP" sz="1401" dirty="0">
              <a:solidFill>
                <a:srgbClr val="FFFF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特に等角投影図は、見栄えが良いことで好まれます。</a:t>
            </a:r>
            <a:endParaRPr lang="en-US" altLang="ja-JP" sz="1401" dirty="0">
              <a:solidFill>
                <a:srgbClr val="00B0F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29478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A7B2AB5-7556-EC04-9BE4-B27B109F32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486061C-64B5-3CB4-B9E2-414F3715540A}"/>
              </a:ext>
            </a:extLst>
          </p:cNvPr>
          <p:cNvSpPr txBox="1"/>
          <p:nvPr/>
        </p:nvSpPr>
        <p:spPr>
          <a:xfrm>
            <a:off x="116632" y="128464"/>
            <a:ext cx="6741367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ts val="2200"/>
              </a:lnSpc>
            </a:pPr>
            <a:r>
              <a:rPr kumimoji="1" lang="en-US" altLang="ja-JP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Drawings for Reference</a:t>
            </a:r>
          </a:p>
          <a:p>
            <a:pPr defTabSz="914400">
              <a:lnSpc>
                <a:spcPts val="1801"/>
              </a:lnSpc>
            </a:pPr>
            <a:r>
              <a:rPr kumimoji="1" lang="ja-JP" altLang="en-US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参考図</a:t>
            </a:r>
            <a:endParaRPr kumimoji="1" lang="en-US" altLang="ja-JP" sz="1801" b="1" kern="100" dirty="0"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nk Free" panose="03080402000500000000" pitchFamily="66" charset="0"/>
              <a:ea typeface="ＭＳ 明朝" panose="02020609040205080304" pitchFamily="17" charset="-128"/>
              <a:cs typeface="Dreaming Outloud Script Pro" panose="020F0502020204030204" pitchFamily="66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139C43A-C11B-AB3A-0FE2-FCCC7385EFC4}"/>
              </a:ext>
            </a:extLst>
          </p:cNvPr>
          <p:cNvSpPr txBox="1"/>
          <p:nvPr/>
        </p:nvSpPr>
        <p:spPr>
          <a:xfrm>
            <a:off x="116632" y="745300"/>
            <a:ext cx="6741368" cy="5233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～断面図～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物品の内部構造を参考するのに活用します。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12" name="図 11" descr="図形, 正方形&#10;&#10;自動的に生成された説明">
            <a:extLst>
              <a:ext uri="{FF2B5EF4-FFF2-40B4-BE49-F238E27FC236}">
                <a16:creationId xmlns:a16="http://schemas.microsoft.com/office/drawing/2014/main" id="{28EC7163-1316-DD7B-2482-A92DAE7509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73" y="1415807"/>
            <a:ext cx="2996717" cy="1800000"/>
          </a:xfrm>
          <a:prstGeom prst="rect">
            <a:avLst/>
          </a:prstGeom>
        </p:spPr>
      </p:pic>
      <p:pic>
        <p:nvPicPr>
          <p:cNvPr id="13" name="図 12" descr="図形&#10;&#10;中程度の精度で自動的に生成された説明">
            <a:extLst>
              <a:ext uri="{FF2B5EF4-FFF2-40B4-BE49-F238E27FC236}">
                <a16:creationId xmlns:a16="http://schemas.microsoft.com/office/drawing/2014/main" id="{FA413715-DEA8-FFFA-D3F6-6184F05FAE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73" y="4268924"/>
            <a:ext cx="2984532" cy="1800000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E04E6A7-4683-8829-FA3E-C1261BBA7D8B}"/>
              </a:ext>
            </a:extLst>
          </p:cNvPr>
          <p:cNvSpPr txBox="1"/>
          <p:nvPr/>
        </p:nvSpPr>
        <p:spPr>
          <a:xfrm>
            <a:off x="116632" y="3444267"/>
            <a:ext cx="4552949" cy="7387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～端面図～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物品の切断面の構造を参考するのに活用します。 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断面図とは異なり、切断面の形状のみ記します。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C4D9BEE-81A8-F958-C7D7-2C2B333AFCE3}"/>
              </a:ext>
            </a:extLst>
          </p:cNvPr>
          <p:cNvSpPr txBox="1"/>
          <p:nvPr/>
        </p:nvSpPr>
        <p:spPr>
          <a:xfrm>
            <a:off x="116631" y="6325227"/>
            <a:ext cx="5673837" cy="11696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～作図における留意点～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断面図又は切断部端面図の切断面には平行斜線を引き、その切断個所を他の図に鎖線で示す。この鎖線は、図形の中に記入してはならない。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その鎖線の両端には符号を付け、かつ、矢印で切断面を描いた方向を示す。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様式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6</a:t>
            </a:r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備考１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6)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EA1E0F8A-2846-6EB9-D4C5-92AF51DD5234}"/>
              </a:ext>
            </a:extLst>
          </p:cNvPr>
          <p:cNvSpPr/>
          <p:nvPr/>
        </p:nvSpPr>
        <p:spPr>
          <a:xfrm>
            <a:off x="2384884" y="1329943"/>
            <a:ext cx="1044116" cy="1102778"/>
          </a:xfrm>
          <a:prstGeom prst="rect">
            <a:avLst/>
          </a:prstGeom>
          <a:noFill/>
          <a:ln w="38100">
            <a:solidFill>
              <a:srgbClr val="FF5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CD165D9-C1A8-AC52-F5A4-8354A204FAD5}"/>
              </a:ext>
            </a:extLst>
          </p:cNvPr>
          <p:cNvSpPr/>
          <p:nvPr/>
        </p:nvSpPr>
        <p:spPr>
          <a:xfrm>
            <a:off x="2384884" y="4183059"/>
            <a:ext cx="1044116" cy="1102778"/>
          </a:xfrm>
          <a:prstGeom prst="rect">
            <a:avLst/>
          </a:prstGeom>
          <a:noFill/>
          <a:ln w="38100">
            <a:solidFill>
              <a:srgbClr val="FF5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コネクタ: カギ線 18">
            <a:extLst>
              <a:ext uri="{FF2B5EF4-FFF2-40B4-BE49-F238E27FC236}">
                <a16:creationId xmlns:a16="http://schemas.microsoft.com/office/drawing/2014/main" id="{0D4B0199-C441-4C65-89C1-8E4B3301A67E}"/>
              </a:ext>
            </a:extLst>
          </p:cNvPr>
          <p:cNvCxnSpPr>
            <a:cxnSpLocks/>
            <a:stCxn id="16" idx="3"/>
            <a:endCxn id="17" idx="3"/>
          </p:cNvCxnSpPr>
          <p:nvPr/>
        </p:nvCxnSpPr>
        <p:spPr>
          <a:xfrm>
            <a:off x="3429000" y="1881332"/>
            <a:ext cx="12700" cy="2853116"/>
          </a:xfrm>
          <a:prstGeom prst="bentConnector3">
            <a:avLst>
              <a:gd name="adj1" fmla="val 7500000"/>
            </a:avLst>
          </a:prstGeom>
          <a:ln w="38100">
            <a:solidFill>
              <a:srgbClr val="FF5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B415F0D-D5EF-7226-ADBF-063FA07561F8}"/>
              </a:ext>
            </a:extLst>
          </p:cNvPr>
          <p:cNvSpPr txBox="1"/>
          <p:nvPr/>
        </p:nvSpPr>
        <p:spPr>
          <a:xfrm>
            <a:off x="4485816" y="3176149"/>
            <a:ext cx="18412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ja-JP" altLang="en-US" sz="1400" dirty="0">
                <a:solidFill>
                  <a:srgbClr val="FF505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同じ物品における違い</a:t>
            </a:r>
            <a:endParaRPr lang="en-US" altLang="ja-JP" sz="1400" dirty="0">
              <a:solidFill>
                <a:srgbClr val="FF505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pic>
        <p:nvPicPr>
          <p:cNvPr id="27" name="図 26" descr="ダイアグラム, 設計図&#10;&#10;AI 生成コンテンツは誤りを含む可能性があります。">
            <a:extLst>
              <a:ext uri="{FF2B5EF4-FFF2-40B4-BE49-F238E27FC236}">
                <a16:creationId xmlns:a16="http://schemas.microsoft.com/office/drawing/2014/main" id="{2096A005-C1E1-5EDF-4F7B-46B3CFF666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4" y="7642699"/>
            <a:ext cx="1864542" cy="1800000"/>
          </a:xfrm>
          <a:prstGeom prst="rect">
            <a:avLst/>
          </a:prstGeom>
        </p:spPr>
      </p:pic>
      <p:pic>
        <p:nvPicPr>
          <p:cNvPr id="31" name="図 30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CA91EB2F-822A-0634-48D9-DC506CFB0E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896" y="7645612"/>
            <a:ext cx="3128572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745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8E1E5FE-D3D8-45F7-271C-4FDCAF0AFC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7F47F17-D2FA-0132-5B11-CF3644D83A1F}"/>
              </a:ext>
            </a:extLst>
          </p:cNvPr>
          <p:cNvSpPr txBox="1"/>
          <p:nvPr/>
        </p:nvSpPr>
        <p:spPr>
          <a:xfrm>
            <a:off x="116632" y="128464"/>
            <a:ext cx="6741367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ts val="2200"/>
              </a:lnSpc>
            </a:pPr>
            <a:r>
              <a:rPr kumimoji="1" lang="en-US" altLang="ja-JP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Drawings for Reference</a:t>
            </a:r>
          </a:p>
          <a:p>
            <a:pPr defTabSz="914400">
              <a:lnSpc>
                <a:spcPts val="1801"/>
              </a:lnSpc>
            </a:pPr>
            <a:r>
              <a:rPr kumimoji="1" lang="ja-JP" altLang="en-US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参考図</a:t>
            </a:r>
            <a:endParaRPr kumimoji="1" lang="en-US" altLang="ja-JP" sz="1801" b="1" kern="100" dirty="0"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nk Free" panose="03080402000500000000" pitchFamily="66" charset="0"/>
              <a:ea typeface="ＭＳ 明朝" panose="02020609040205080304" pitchFamily="17" charset="-128"/>
              <a:cs typeface="Dreaming Outloud Script Pro" panose="020F0502020204030204" pitchFamily="66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E4D75CD-A4E7-AC3F-F600-FF2435686E52}"/>
              </a:ext>
            </a:extLst>
          </p:cNvPr>
          <p:cNvSpPr txBox="1"/>
          <p:nvPr/>
        </p:nvSpPr>
        <p:spPr>
          <a:xfrm>
            <a:off x="116632" y="745300"/>
            <a:ext cx="6741368" cy="5233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～拡大図～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物品を大きく表記して理解しやすくします。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3036EC6-9DF6-58F2-6E4B-CB2C75795F1D}"/>
              </a:ext>
            </a:extLst>
          </p:cNvPr>
          <p:cNvSpPr txBox="1"/>
          <p:nvPr/>
        </p:nvSpPr>
        <p:spPr>
          <a:xfrm>
            <a:off x="116632" y="3471565"/>
            <a:ext cx="4552949" cy="5233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～部分拡大図～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物品の一部を大きく表記して理解しやすくします。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A27E447-EE2A-A556-1712-174E50CDB741}"/>
              </a:ext>
            </a:extLst>
          </p:cNvPr>
          <p:cNvSpPr txBox="1"/>
          <p:nvPr/>
        </p:nvSpPr>
        <p:spPr>
          <a:xfrm>
            <a:off x="116631" y="6197830"/>
            <a:ext cx="6741369" cy="16005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～作図における留意点～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部分拡大図を描くときは 、その拡大個所を当該部分拡大図のもとの図に鎖線で示す。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この鎖線は、図形の中に記入してはならない。その鎖線の両端には符号を付け、かつ、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矢印で部分拡大図を描いた方向を示す。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様式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6</a:t>
            </a:r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備考１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6)</a:t>
            </a:r>
          </a:p>
          <a:p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◎指示線によって区切られた周縁は、実際に該部を切断した形状等を表すように、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実線で表します。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24" name="図 23" descr="図形&#10;&#10;AI 生成コンテンツは誤りを含む可能性があります。">
            <a:extLst>
              <a:ext uri="{FF2B5EF4-FFF2-40B4-BE49-F238E27FC236}">
                <a16:creationId xmlns:a16="http://schemas.microsoft.com/office/drawing/2014/main" id="{D7DF0849-E5FB-35D2-23CD-25ED12C63D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52" y="1342172"/>
            <a:ext cx="1879322" cy="1800000"/>
          </a:xfrm>
          <a:prstGeom prst="rect">
            <a:avLst/>
          </a:prstGeom>
        </p:spPr>
      </p:pic>
      <p:pic>
        <p:nvPicPr>
          <p:cNvPr id="26" name="図 25" descr="図形&#10;&#10;AI 生成コンテンツは誤りを含む可能性があります。">
            <a:extLst>
              <a:ext uri="{FF2B5EF4-FFF2-40B4-BE49-F238E27FC236}">
                <a16:creationId xmlns:a16="http://schemas.microsoft.com/office/drawing/2014/main" id="{F31E5DD3-AA7E-EAF1-CCDE-42104601C0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52" y="4053000"/>
            <a:ext cx="3628291" cy="1800000"/>
          </a:xfrm>
          <a:prstGeom prst="rect">
            <a:avLst/>
          </a:prstGeom>
        </p:spPr>
      </p:pic>
      <p:pic>
        <p:nvPicPr>
          <p:cNvPr id="29" name="図 28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0B4621D4-00CE-5D66-7EE1-07E2ABB78D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52" y="7869324"/>
            <a:ext cx="3312932" cy="1800000"/>
          </a:xfrm>
          <a:prstGeom prst="rect">
            <a:avLst/>
          </a:prstGeom>
        </p:spPr>
      </p:pic>
      <p:pic>
        <p:nvPicPr>
          <p:cNvPr id="32" name="図 31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1E8CF1AA-2777-6F71-F76E-1FED696A79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978" y="7869324"/>
            <a:ext cx="2712676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483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CF243C5-7346-96A9-2C0A-4CFA4CDCED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D16A758-D89A-7859-F234-C3C3E0D5D8F9}"/>
              </a:ext>
            </a:extLst>
          </p:cNvPr>
          <p:cNvSpPr txBox="1"/>
          <p:nvPr/>
        </p:nvSpPr>
        <p:spPr>
          <a:xfrm>
            <a:off x="116632" y="128464"/>
            <a:ext cx="6741367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ts val="2200"/>
              </a:lnSpc>
            </a:pPr>
            <a:r>
              <a:rPr kumimoji="1" lang="en-US" altLang="ja-JP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Drawings for Reference</a:t>
            </a:r>
          </a:p>
          <a:p>
            <a:pPr defTabSz="914400">
              <a:lnSpc>
                <a:spcPts val="1801"/>
              </a:lnSpc>
            </a:pPr>
            <a:r>
              <a:rPr kumimoji="1" lang="ja-JP" altLang="en-US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参考図</a:t>
            </a:r>
            <a:endParaRPr kumimoji="1" lang="en-US" altLang="ja-JP" sz="1801" b="1" kern="100" dirty="0"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nk Free" panose="03080402000500000000" pitchFamily="66" charset="0"/>
              <a:ea typeface="ＭＳ 明朝" panose="02020609040205080304" pitchFamily="17" charset="-128"/>
              <a:cs typeface="Dreaming Outloud Script Pro" panose="020F0502020204030204" pitchFamily="66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0478E1C-01B2-98CC-4CD9-B1179A0118AC}"/>
              </a:ext>
            </a:extLst>
          </p:cNvPr>
          <p:cNvSpPr txBox="1"/>
          <p:nvPr/>
        </p:nvSpPr>
        <p:spPr>
          <a:xfrm>
            <a:off x="116632" y="745300"/>
            <a:ext cx="6741368" cy="11701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～作図練習～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下記の図を正面とした</a:t>
            </a:r>
            <a:r>
              <a:rPr lang="en-US" altLang="ja-JP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6</a:t>
            </a:r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面図を作成してください。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赤色の部分を破線としてください。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添付のデータを使用します。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en-US" altLang="ja-JP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3D</a:t>
            </a:r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モデルを適宜参考してください。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97186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グレースケール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676</TotalTime>
  <Words>504</Words>
  <Application>Microsoft Office PowerPoint</Application>
  <PresentationFormat>A4 210 x 297 mm</PresentationFormat>
  <Paragraphs>51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HG正楷書体-PRO</vt:lpstr>
      <vt:lpstr>UD デジタル 教科書体 NK-B</vt:lpstr>
      <vt:lpstr>UD デジタル 教科書体 NK-R</vt:lpstr>
      <vt:lpstr>Aptos</vt:lpstr>
      <vt:lpstr>Aptos Display</vt:lpstr>
      <vt:lpstr>Arial</vt:lpstr>
      <vt:lpstr>Ink Free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hoon ca</dc:creator>
  <cp:lastModifiedBy>hoon ca</cp:lastModifiedBy>
  <cp:revision>83</cp:revision>
  <dcterms:created xsi:type="dcterms:W3CDTF">2025-11-22T13:41:16Z</dcterms:created>
  <dcterms:modified xsi:type="dcterms:W3CDTF">2026-01-24T14:55:59Z</dcterms:modified>
</cp:coreProperties>
</file>