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9" autoAdjust="0"/>
    <p:restoredTop sz="94660"/>
  </p:normalViewPr>
  <p:slideViewPr>
    <p:cSldViewPr>
      <p:cViewPr varScale="1">
        <p:scale>
          <a:sx n="69" d="100"/>
          <a:sy n="69" d="100"/>
        </p:scale>
        <p:origin x="3174" y="28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2026/1/12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827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2026/1/12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9222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2026/1/12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730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2026/1/12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0168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2026/1/12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2583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2026/1/12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4468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2026/1/12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645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2026/1/12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888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2026/1/12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010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2026/1/12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6242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2026/1/12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2223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D56ABE0-DDA8-488B-B119-013D7FD34523}" type="datetimeFigureOut">
              <a:rPr kumimoji="1" lang="ja-JP" altLang="en-US" smtClean="0"/>
              <a:t>2026/1/12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3515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4EC48AB-FAE1-1359-48CC-C4F028CBA2D0}"/>
              </a:ext>
            </a:extLst>
          </p:cNvPr>
          <p:cNvSpPr txBox="1"/>
          <p:nvPr/>
        </p:nvSpPr>
        <p:spPr>
          <a:xfrm>
            <a:off x="116632" y="128464"/>
            <a:ext cx="6741367" cy="656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lnSpc>
                <a:spcPts val="2200"/>
              </a:lnSpc>
            </a:pPr>
            <a:r>
              <a:rPr kumimoji="1" lang="ja-JP" altLang="en-US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角丸</a:t>
            </a:r>
            <a:endParaRPr kumimoji="1" lang="en-US" altLang="ja-JP" sz="1801" b="1" kern="100" dirty="0">
              <a:solidFill>
                <a:srgbClr val="ED7D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正楷書体-PRO" panose="03000600000000000000" pitchFamily="66" charset="-128"/>
              <a:ea typeface="HG正楷書体-PRO" panose="03000600000000000000" pitchFamily="66" charset="-128"/>
              <a:cs typeface="Dreaming Outloud Script Pro" panose="020F0502020204030204" pitchFamily="66" charset="0"/>
            </a:endParaRPr>
          </a:p>
          <a:p>
            <a:pPr defTabSz="914400">
              <a:lnSpc>
                <a:spcPts val="2200"/>
              </a:lnSpc>
            </a:pPr>
            <a:r>
              <a:rPr kumimoji="1" lang="en-US" altLang="ja-JP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Round Corner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15DF1A6-2103-CC53-C07E-6EF282578F4F}"/>
              </a:ext>
            </a:extLst>
          </p:cNvPr>
          <p:cNvSpPr txBox="1"/>
          <p:nvPr/>
        </p:nvSpPr>
        <p:spPr>
          <a:xfrm>
            <a:off x="116632" y="745300"/>
            <a:ext cx="6741368" cy="5234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～正接接線～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曲線と正接状態にある直線。タンジェント。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3" name="図 2" descr="図形, 四角形&#10;&#10;AI 生成コンテンツは誤りを含む可能性があります。">
            <a:extLst>
              <a:ext uri="{FF2B5EF4-FFF2-40B4-BE49-F238E27FC236}">
                <a16:creationId xmlns:a16="http://schemas.microsoft.com/office/drawing/2014/main" id="{CE65F833-90F1-3BEE-4A6F-4B60EB6A94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40" y="1401890"/>
            <a:ext cx="4362631" cy="18000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7FA5C71-5271-412E-4681-39F6C30AA8A0}"/>
              </a:ext>
            </a:extLst>
          </p:cNvPr>
          <p:cNvSpPr txBox="1"/>
          <p:nvPr/>
        </p:nvSpPr>
        <p:spPr>
          <a:xfrm>
            <a:off x="116632" y="3335003"/>
            <a:ext cx="6741368" cy="307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イラストレータでは、接線</a:t>
            </a:r>
            <a:r>
              <a:rPr lang="en-US" altLang="ja-JP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直線の部分</a:t>
            </a:r>
            <a:r>
              <a:rPr lang="en-US" altLang="ja-JP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がハンドルの方向と一直線</a:t>
            </a:r>
            <a:r>
              <a:rPr lang="en-US" altLang="ja-JP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正接</a:t>
            </a:r>
            <a:r>
              <a:rPr lang="en-US" altLang="ja-JP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となる。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A9F58B2-D2F3-9A5C-CEC8-B566E2AAD65F}"/>
              </a:ext>
            </a:extLst>
          </p:cNvPr>
          <p:cNvSpPr txBox="1"/>
          <p:nvPr/>
        </p:nvSpPr>
        <p:spPr>
          <a:xfrm>
            <a:off x="116632" y="3818700"/>
            <a:ext cx="6741368" cy="5234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～共通接線～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複数の曲線と正接する直線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9" name="図 8" descr="空気, 飛ぶ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82AB6717-E91F-2AE6-5C42-CF38934319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2" y="4368116"/>
            <a:ext cx="4232317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4782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69835AC-4B10-65EF-AC08-42B12471E2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9BD04A4-3E8F-82E9-D69E-034396979BE1}"/>
              </a:ext>
            </a:extLst>
          </p:cNvPr>
          <p:cNvSpPr txBox="1"/>
          <p:nvPr/>
        </p:nvSpPr>
        <p:spPr>
          <a:xfrm>
            <a:off x="116632" y="128464"/>
            <a:ext cx="6741367" cy="656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lnSpc>
                <a:spcPts val="2200"/>
              </a:lnSpc>
            </a:pPr>
            <a:r>
              <a:rPr kumimoji="1" lang="ja-JP" altLang="en-US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角丸</a:t>
            </a:r>
            <a:endParaRPr kumimoji="1" lang="en-US" altLang="ja-JP" sz="1801" b="1" kern="100" dirty="0">
              <a:solidFill>
                <a:srgbClr val="ED7D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正楷書体-PRO" panose="03000600000000000000" pitchFamily="66" charset="-128"/>
              <a:ea typeface="HG正楷書体-PRO" panose="03000600000000000000" pitchFamily="66" charset="-128"/>
              <a:cs typeface="Dreaming Outloud Script Pro" panose="020F0502020204030204" pitchFamily="66" charset="0"/>
            </a:endParaRPr>
          </a:p>
          <a:p>
            <a:pPr defTabSz="914400">
              <a:lnSpc>
                <a:spcPts val="2200"/>
              </a:lnSpc>
            </a:pPr>
            <a:r>
              <a:rPr kumimoji="1" lang="en-US" altLang="ja-JP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Round Corner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327B7AE-D312-B079-4930-5B0ED75A81B1}"/>
              </a:ext>
            </a:extLst>
          </p:cNvPr>
          <p:cNvSpPr txBox="1"/>
          <p:nvPr/>
        </p:nvSpPr>
        <p:spPr>
          <a:xfrm>
            <a:off x="116632" y="745300"/>
            <a:ext cx="6741368" cy="5234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～ツールやスクリプトを活用する～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効率的です。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FC6DFBE-D0D0-D53A-4E8F-CC55F5AAE101}"/>
              </a:ext>
            </a:extLst>
          </p:cNvPr>
          <p:cNvSpPr txBox="1"/>
          <p:nvPr/>
        </p:nvSpPr>
        <p:spPr>
          <a:xfrm>
            <a:off x="116632" y="1400620"/>
            <a:ext cx="6741368" cy="5234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～スクリプト～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ツールを応用するのと異なり、専用に計算されるので、かなり精度が高い。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4" name="図 3" descr="グラフィカル ユーザー インターフェイス, アプリケーション&#10;&#10;AI 生成コンテンツは誤りを含む可能性があります。">
            <a:extLst>
              <a:ext uri="{FF2B5EF4-FFF2-40B4-BE49-F238E27FC236}">
                <a16:creationId xmlns:a16="http://schemas.microsoft.com/office/drawing/2014/main" id="{342DA49C-2C2F-760C-E965-C9F20397FF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3" y="2052550"/>
            <a:ext cx="2014013" cy="1800000"/>
          </a:xfrm>
          <a:prstGeom prst="rect">
            <a:avLst/>
          </a:prstGeom>
        </p:spPr>
      </p:pic>
      <p:pic>
        <p:nvPicPr>
          <p:cNvPr id="9" name="図 8" descr="グラフィカル ユーザー インターフェイス&#10;&#10;AI 生成コンテンツは誤りを含む可能性があります。">
            <a:extLst>
              <a:ext uri="{FF2B5EF4-FFF2-40B4-BE49-F238E27FC236}">
                <a16:creationId xmlns:a16="http://schemas.microsoft.com/office/drawing/2014/main" id="{AC848834-F582-7360-CE07-53DA54A30B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2" y="4412940"/>
            <a:ext cx="2786170" cy="1800000"/>
          </a:xfrm>
          <a:prstGeom prst="rect">
            <a:avLst/>
          </a:prstGeom>
        </p:spPr>
      </p:pic>
      <p:pic>
        <p:nvPicPr>
          <p:cNvPr id="12" name="図 11" descr="図形&#10;&#10;AI 生成コンテンツは誤りを含む可能性があります。">
            <a:extLst>
              <a:ext uri="{FF2B5EF4-FFF2-40B4-BE49-F238E27FC236}">
                <a16:creationId xmlns:a16="http://schemas.microsoft.com/office/drawing/2014/main" id="{75F46BCC-B5C6-2D45-A690-BCF1F23F39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960" y="4412940"/>
            <a:ext cx="2926027" cy="180000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0AA8E5E-8324-D0F8-7939-DEE963929281}"/>
              </a:ext>
            </a:extLst>
          </p:cNvPr>
          <p:cNvSpPr txBox="1"/>
          <p:nvPr/>
        </p:nvSpPr>
        <p:spPr>
          <a:xfrm>
            <a:off x="116632" y="3881245"/>
            <a:ext cx="6741368" cy="307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角丸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6AA1EE3-B4D8-BFF1-6FC2-D04114A76F8C}"/>
              </a:ext>
            </a:extLst>
          </p:cNvPr>
          <p:cNvSpPr txBox="1"/>
          <p:nvPr/>
        </p:nvSpPr>
        <p:spPr>
          <a:xfrm>
            <a:off x="116632" y="6375063"/>
            <a:ext cx="6741368" cy="307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直線を正接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18" name="図 17" descr="座る, ワイヤー, 写真, スポーツゲーム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800E102C-3110-7801-B205-56D349FD8F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2" y="6889552"/>
            <a:ext cx="3772414" cy="1800000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E2F7F7A-4A9D-BC95-F3FD-7167E1ABDB82}"/>
              </a:ext>
            </a:extLst>
          </p:cNvPr>
          <p:cNvSpPr txBox="1"/>
          <p:nvPr/>
        </p:nvSpPr>
        <p:spPr>
          <a:xfrm>
            <a:off x="116632" y="8882736"/>
            <a:ext cx="6741368" cy="307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共通接線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A14B6D50-5332-E0F1-4B5B-77A6CD59CBDA}"/>
              </a:ext>
            </a:extLst>
          </p:cNvPr>
          <p:cNvSpPr txBox="1"/>
          <p:nvPr/>
        </p:nvSpPr>
        <p:spPr>
          <a:xfrm>
            <a:off x="116632" y="9339936"/>
            <a:ext cx="6741368" cy="307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↑上記３つは、斜視図作図で必須と言ってもよいほどよく使う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188129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5E1C869-366B-1FDC-6AA7-2DE3141B7A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C6295E7-C058-A496-CE57-52B3F1EF7C3C}"/>
              </a:ext>
            </a:extLst>
          </p:cNvPr>
          <p:cNvSpPr txBox="1"/>
          <p:nvPr/>
        </p:nvSpPr>
        <p:spPr>
          <a:xfrm>
            <a:off x="116632" y="128464"/>
            <a:ext cx="6741367" cy="656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lnSpc>
                <a:spcPts val="2200"/>
              </a:lnSpc>
            </a:pPr>
            <a:r>
              <a:rPr kumimoji="1" lang="ja-JP" altLang="en-US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角丸</a:t>
            </a:r>
            <a:endParaRPr kumimoji="1" lang="en-US" altLang="ja-JP" sz="1801" b="1" kern="100" dirty="0">
              <a:solidFill>
                <a:srgbClr val="ED7D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正楷書体-PRO" panose="03000600000000000000" pitchFamily="66" charset="-128"/>
              <a:ea typeface="HG正楷書体-PRO" panose="03000600000000000000" pitchFamily="66" charset="-128"/>
              <a:cs typeface="Dreaming Outloud Script Pro" panose="020F0502020204030204" pitchFamily="66" charset="0"/>
            </a:endParaRPr>
          </a:p>
          <a:p>
            <a:pPr defTabSz="914400">
              <a:lnSpc>
                <a:spcPts val="2200"/>
              </a:lnSpc>
            </a:pPr>
            <a:r>
              <a:rPr kumimoji="1" lang="en-US" altLang="ja-JP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Round Corner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A27FAE5-25EE-21E8-A2B7-8175C0E3D307}"/>
              </a:ext>
            </a:extLst>
          </p:cNvPr>
          <p:cNvSpPr txBox="1"/>
          <p:nvPr/>
        </p:nvSpPr>
        <p:spPr>
          <a:xfrm>
            <a:off x="116632" y="745300"/>
            <a:ext cx="6741368" cy="5234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～稜線の表現～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工業用の製図では、角丸には線となる角がないので、線を描かないのが通則です。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3" name="図 2" descr="図形&#10;&#10;AI 生成コンテンツは誤りを含む可能性があります。">
            <a:extLst>
              <a:ext uri="{FF2B5EF4-FFF2-40B4-BE49-F238E27FC236}">
                <a16:creationId xmlns:a16="http://schemas.microsoft.com/office/drawing/2014/main" id="{A060430F-B65E-A3D3-8AB7-C7302FD77A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3" y="1401890"/>
            <a:ext cx="1597959" cy="1800000"/>
          </a:xfrm>
          <a:prstGeom prst="rect">
            <a:avLst/>
          </a:prstGeom>
        </p:spPr>
      </p:pic>
      <p:pic>
        <p:nvPicPr>
          <p:cNvPr id="11" name="図 10" descr="ダイアグラム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46A5D1D4-C6A4-8EF3-7FD2-FB9ADA868B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136" y="1518115"/>
            <a:ext cx="1613115" cy="1800000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F9D20C0-2D9A-239A-A8E5-CC6DA0528C14}"/>
              </a:ext>
            </a:extLst>
          </p:cNvPr>
          <p:cNvSpPr txBox="1"/>
          <p:nvPr/>
        </p:nvSpPr>
        <p:spPr>
          <a:xfrm>
            <a:off x="3032469" y="2907002"/>
            <a:ext cx="1613116" cy="307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上の図の矢視図→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E2E74D2-6693-D3D1-F005-22803276037A}"/>
              </a:ext>
            </a:extLst>
          </p:cNvPr>
          <p:cNvSpPr txBox="1"/>
          <p:nvPr/>
        </p:nvSpPr>
        <p:spPr>
          <a:xfrm>
            <a:off x="1797723" y="1825340"/>
            <a:ext cx="2613547" cy="307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←角が丸い正立方体の斜視図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F96FE15-9FEF-4227-919D-13B0EE09756D}"/>
              </a:ext>
            </a:extLst>
          </p:cNvPr>
          <p:cNvSpPr txBox="1"/>
          <p:nvPr/>
        </p:nvSpPr>
        <p:spPr>
          <a:xfrm>
            <a:off x="116632" y="3557772"/>
            <a:ext cx="6741368" cy="5234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特許図面などでは、図形の説明が伴うとは限らないので、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角を示さないと形状を把握するのが困難となる場合があります。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19" name="図 18" descr="図形&#10;&#10;AI 生成コンテンツは誤りを含む可能性があります。">
            <a:extLst>
              <a:ext uri="{FF2B5EF4-FFF2-40B4-BE49-F238E27FC236}">
                <a16:creationId xmlns:a16="http://schemas.microsoft.com/office/drawing/2014/main" id="{C2D72131-DCE0-9F0A-CB6B-1EDA76D3EC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3" y="4228218"/>
            <a:ext cx="1597959" cy="1800000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2611097-115F-5289-EF8D-1FEA174E8F2C}"/>
              </a:ext>
            </a:extLst>
          </p:cNvPr>
          <p:cNvSpPr txBox="1"/>
          <p:nvPr/>
        </p:nvSpPr>
        <p:spPr>
          <a:xfrm>
            <a:off x="116632" y="6273263"/>
            <a:ext cx="6741368" cy="307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そのため、図形の形状を理解しやすくするように補助線を描きます。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25" name="図 24" descr="正方形&#10;&#10;AI 生成コンテンツは誤りを含む可能性があります。">
            <a:extLst>
              <a:ext uri="{FF2B5EF4-FFF2-40B4-BE49-F238E27FC236}">
                <a16:creationId xmlns:a16="http://schemas.microsoft.com/office/drawing/2014/main" id="{7B41510E-EB61-5F16-0D5C-34700D2657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29" y="6704110"/>
            <a:ext cx="1739840" cy="1800000"/>
          </a:xfrm>
          <a:prstGeom prst="rect">
            <a:avLst/>
          </a:prstGeom>
        </p:spPr>
      </p:pic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4B759E2-B0B5-CF35-C0EB-51E218DD60E9}"/>
              </a:ext>
            </a:extLst>
          </p:cNvPr>
          <p:cNvSpPr txBox="1"/>
          <p:nvPr/>
        </p:nvSpPr>
        <p:spPr>
          <a:xfrm>
            <a:off x="116632" y="8739372"/>
            <a:ext cx="6741368" cy="5234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この補助線を、稜線と呼びます。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一般的な解釈の稜線と異なり、曲面の頂点付近を表す線を意味します。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28" name="図 27" descr="図形, 四角形&#10;&#10;AI 生成コンテンツは誤りを含む可能性があります。">
            <a:extLst>
              <a:ext uri="{FF2B5EF4-FFF2-40B4-BE49-F238E27FC236}">
                <a16:creationId xmlns:a16="http://schemas.microsoft.com/office/drawing/2014/main" id="{DE0F3B2D-54C9-C210-A788-5B603CC107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847" y="4548208"/>
            <a:ext cx="2878936" cy="1080000"/>
          </a:xfrm>
          <a:prstGeom prst="rect">
            <a:avLst/>
          </a:prstGeom>
        </p:spPr>
      </p:pic>
      <p:pic>
        <p:nvPicPr>
          <p:cNvPr id="30" name="図 29" descr="グラフ, 図形, 四角形, 箱ひげ図&#10;&#10;AI 生成コンテンツは誤りを含む可能性があります。">
            <a:extLst>
              <a:ext uri="{FF2B5EF4-FFF2-40B4-BE49-F238E27FC236}">
                <a16:creationId xmlns:a16="http://schemas.microsoft.com/office/drawing/2014/main" id="{8EDA7A6F-2026-E1E5-3EE8-3563312D5C7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847" y="7064110"/>
            <a:ext cx="3157749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2403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6636067-D5D5-9CC5-0D10-102D61BEBE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6FDA4AD-837F-52BC-2DB3-15A88721C24E}"/>
              </a:ext>
            </a:extLst>
          </p:cNvPr>
          <p:cNvSpPr txBox="1"/>
          <p:nvPr/>
        </p:nvSpPr>
        <p:spPr>
          <a:xfrm>
            <a:off x="116632" y="128464"/>
            <a:ext cx="6741367" cy="656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lnSpc>
                <a:spcPts val="2200"/>
              </a:lnSpc>
            </a:pPr>
            <a:r>
              <a:rPr kumimoji="1" lang="ja-JP" altLang="en-US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角丸</a:t>
            </a:r>
            <a:endParaRPr kumimoji="1" lang="en-US" altLang="ja-JP" sz="1801" b="1" kern="100" dirty="0">
              <a:solidFill>
                <a:srgbClr val="ED7D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正楷書体-PRO" panose="03000600000000000000" pitchFamily="66" charset="-128"/>
              <a:ea typeface="HG正楷書体-PRO" panose="03000600000000000000" pitchFamily="66" charset="-128"/>
              <a:cs typeface="Dreaming Outloud Script Pro" panose="020F0502020204030204" pitchFamily="66" charset="0"/>
            </a:endParaRPr>
          </a:p>
          <a:p>
            <a:pPr defTabSz="914400">
              <a:lnSpc>
                <a:spcPts val="2200"/>
              </a:lnSpc>
            </a:pPr>
            <a:r>
              <a:rPr kumimoji="1" lang="en-US" altLang="ja-JP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Round Corner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907D7BA-8BBC-7FBB-E9FA-F0E3510BBBDF}"/>
              </a:ext>
            </a:extLst>
          </p:cNvPr>
          <p:cNvSpPr txBox="1"/>
          <p:nvPr/>
        </p:nvSpPr>
        <p:spPr>
          <a:xfrm>
            <a:off x="116632" y="745300"/>
            <a:ext cx="6741368" cy="5234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～稜線の描き方～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外形線には接続せず、少し離して描き込みます。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25" name="図 24" descr="正方形&#10;&#10;AI 生成コンテンツは誤りを含む可能性があります。">
            <a:extLst>
              <a:ext uri="{FF2B5EF4-FFF2-40B4-BE49-F238E27FC236}">
                <a16:creationId xmlns:a16="http://schemas.microsoft.com/office/drawing/2014/main" id="{DF8E1145-6577-2F75-9E4B-012524CD86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29" y="1390891"/>
            <a:ext cx="1739840" cy="1800000"/>
          </a:xfrm>
          <a:prstGeom prst="rect">
            <a:avLst/>
          </a:prstGeom>
        </p:spPr>
      </p:pic>
      <p:pic>
        <p:nvPicPr>
          <p:cNvPr id="30" name="図 29" descr="グラフ, 図形, 四角形, 箱ひげ図&#10;&#10;AI 生成コンテンツは誤りを含む可能性があります。">
            <a:extLst>
              <a:ext uri="{FF2B5EF4-FFF2-40B4-BE49-F238E27FC236}">
                <a16:creationId xmlns:a16="http://schemas.microsoft.com/office/drawing/2014/main" id="{668627B8-7524-8C94-AF59-856E842378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847" y="1750891"/>
            <a:ext cx="3157749" cy="1080000"/>
          </a:xfrm>
          <a:prstGeom prst="rect">
            <a:avLst/>
          </a:prstGeom>
        </p:spPr>
      </p:pic>
      <p:pic>
        <p:nvPicPr>
          <p:cNvPr id="12" name="図 11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C8CDF362-EF5F-8164-9736-3F1492316A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29" y="3319843"/>
            <a:ext cx="2933514" cy="1800000"/>
          </a:xfrm>
          <a:prstGeom prst="rect">
            <a:avLst/>
          </a:prstGeom>
        </p:spPr>
      </p:pic>
      <p:pic>
        <p:nvPicPr>
          <p:cNvPr id="15" name="図 14" descr="四角形&#10;&#10;AI 生成コンテンツは誤りを含む可能性があります。">
            <a:extLst>
              <a:ext uri="{FF2B5EF4-FFF2-40B4-BE49-F238E27FC236}">
                <a16:creationId xmlns:a16="http://schemas.microsoft.com/office/drawing/2014/main" id="{C7418444-CDDD-8248-4ED1-FB8E11FBD8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46" y="5371564"/>
            <a:ext cx="4632787" cy="1800000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02EB3CD-17A7-E7E0-787C-CE36A14944CB}"/>
              </a:ext>
            </a:extLst>
          </p:cNvPr>
          <p:cNvSpPr txBox="1"/>
          <p:nvPr/>
        </p:nvSpPr>
        <p:spPr>
          <a:xfrm>
            <a:off x="116632" y="7270791"/>
            <a:ext cx="6741368" cy="307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角丸の径が大きくなるほど、アキも大きくなります。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0548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6B023B8-E095-A2EA-9FF7-9F7B354A35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08DBA87-5D27-9261-B75B-737B551B56DD}"/>
              </a:ext>
            </a:extLst>
          </p:cNvPr>
          <p:cNvSpPr txBox="1"/>
          <p:nvPr/>
        </p:nvSpPr>
        <p:spPr>
          <a:xfrm>
            <a:off x="116632" y="128464"/>
            <a:ext cx="6741367" cy="656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lnSpc>
                <a:spcPts val="2200"/>
              </a:lnSpc>
            </a:pPr>
            <a:r>
              <a:rPr kumimoji="1" lang="ja-JP" altLang="en-US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角丸</a:t>
            </a:r>
            <a:endParaRPr kumimoji="1" lang="en-US" altLang="ja-JP" sz="1801" b="1" kern="100" dirty="0">
              <a:solidFill>
                <a:srgbClr val="ED7D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正楷書体-PRO" panose="03000600000000000000" pitchFamily="66" charset="-128"/>
              <a:ea typeface="HG正楷書体-PRO" panose="03000600000000000000" pitchFamily="66" charset="-128"/>
              <a:cs typeface="Dreaming Outloud Script Pro" panose="020F0502020204030204" pitchFamily="66" charset="0"/>
            </a:endParaRPr>
          </a:p>
          <a:p>
            <a:pPr defTabSz="914400">
              <a:lnSpc>
                <a:spcPts val="2200"/>
              </a:lnSpc>
            </a:pPr>
            <a:r>
              <a:rPr kumimoji="1" lang="en-US" altLang="ja-JP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Round Corner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5511CD0-59CB-E0BE-E32E-92FFEE5A7D33}"/>
              </a:ext>
            </a:extLst>
          </p:cNvPr>
          <p:cNvSpPr txBox="1"/>
          <p:nvPr/>
        </p:nvSpPr>
        <p:spPr>
          <a:xfrm>
            <a:off x="116632" y="745300"/>
            <a:ext cx="6741368" cy="5234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～稜線を描く位置～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角丸の頂点付近をなぞるように、図形の形状が理解できるように描き込みます。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5" name="図 4" descr="四角形&#10;&#10;AI 生成コンテンツは誤りを含む可能性があります。">
            <a:extLst>
              <a:ext uri="{FF2B5EF4-FFF2-40B4-BE49-F238E27FC236}">
                <a16:creationId xmlns:a16="http://schemas.microsoft.com/office/drawing/2014/main" id="{56693974-F831-AF0F-707A-23A498308D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29" y="1395916"/>
            <a:ext cx="2439184" cy="180000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2DD88976-7D4A-74E8-3B0D-6D23C50218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84" y="3314173"/>
            <a:ext cx="4153480" cy="3372321"/>
          </a:xfrm>
          <a:prstGeom prst="rect">
            <a:avLst/>
          </a:prstGeom>
        </p:spPr>
      </p:pic>
      <p:pic>
        <p:nvPicPr>
          <p:cNvPr id="7" name="図 6" descr="写真, ランプ, 座る, ミラー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154B891B-C839-6643-C528-9ACBBE3247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64" y="7041232"/>
            <a:ext cx="1390147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5782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142E768-6CCE-F1DA-050E-0DC383588F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7E33D86-A4EF-3C20-900F-CA571943A6B2}"/>
              </a:ext>
            </a:extLst>
          </p:cNvPr>
          <p:cNvSpPr txBox="1"/>
          <p:nvPr/>
        </p:nvSpPr>
        <p:spPr>
          <a:xfrm>
            <a:off x="116632" y="128464"/>
            <a:ext cx="6741367" cy="656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lnSpc>
                <a:spcPts val="2200"/>
              </a:lnSpc>
            </a:pPr>
            <a:r>
              <a:rPr kumimoji="1" lang="ja-JP" altLang="en-US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角丸</a:t>
            </a:r>
            <a:endParaRPr kumimoji="1" lang="en-US" altLang="ja-JP" sz="1801" b="1" kern="100" dirty="0">
              <a:solidFill>
                <a:srgbClr val="ED7D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正楷書体-PRO" panose="03000600000000000000" pitchFamily="66" charset="-128"/>
              <a:ea typeface="HG正楷書体-PRO" panose="03000600000000000000" pitchFamily="66" charset="-128"/>
              <a:cs typeface="Dreaming Outloud Script Pro" panose="020F0502020204030204" pitchFamily="66" charset="0"/>
            </a:endParaRPr>
          </a:p>
          <a:p>
            <a:pPr defTabSz="914400">
              <a:lnSpc>
                <a:spcPts val="2200"/>
              </a:lnSpc>
            </a:pPr>
            <a:r>
              <a:rPr kumimoji="1" lang="en-US" altLang="ja-JP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Round Corner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DE528F4-BB73-7273-4A77-E6B2DDAFF140}"/>
              </a:ext>
            </a:extLst>
          </p:cNvPr>
          <p:cNvSpPr txBox="1"/>
          <p:nvPr/>
        </p:nvSpPr>
        <p:spPr>
          <a:xfrm>
            <a:off x="116632" y="745300"/>
            <a:ext cx="6741368" cy="5234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～稜線の描き方バリエーション～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状況に合わせて使い分けるとよいです。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3" name="図 2" descr="四角形&#10;&#10;AI 生成コンテンツは誤りを含む可能性があります。">
            <a:extLst>
              <a:ext uri="{FF2B5EF4-FFF2-40B4-BE49-F238E27FC236}">
                <a16:creationId xmlns:a16="http://schemas.microsoft.com/office/drawing/2014/main" id="{1658567E-6544-54AE-2D80-CE95A75EDF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2" y="1417290"/>
            <a:ext cx="6120680" cy="1884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064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31C650E-65D4-7025-6629-A851384517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258C9FC-BCF2-6A71-2ADF-F4AC56D45E89}"/>
              </a:ext>
            </a:extLst>
          </p:cNvPr>
          <p:cNvSpPr txBox="1"/>
          <p:nvPr/>
        </p:nvSpPr>
        <p:spPr>
          <a:xfrm>
            <a:off x="116632" y="128464"/>
            <a:ext cx="6741367" cy="656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lnSpc>
                <a:spcPts val="2200"/>
              </a:lnSpc>
            </a:pPr>
            <a:r>
              <a:rPr kumimoji="1" lang="ja-JP" altLang="en-US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角丸</a:t>
            </a:r>
            <a:endParaRPr kumimoji="1" lang="en-US" altLang="ja-JP" sz="1801" b="1" kern="100" dirty="0">
              <a:solidFill>
                <a:srgbClr val="ED7D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正楷書体-PRO" panose="03000600000000000000" pitchFamily="66" charset="-128"/>
              <a:ea typeface="HG正楷書体-PRO" panose="03000600000000000000" pitchFamily="66" charset="-128"/>
              <a:cs typeface="Dreaming Outloud Script Pro" panose="020F0502020204030204" pitchFamily="66" charset="0"/>
            </a:endParaRPr>
          </a:p>
          <a:p>
            <a:pPr defTabSz="914400">
              <a:lnSpc>
                <a:spcPts val="2200"/>
              </a:lnSpc>
            </a:pPr>
            <a:r>
              <a:rPr kumimoji="1" lang="en-US" altLang="ja-JP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Round Corner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18A8985-E805-F65C-C290-4D54F53D3D59}"/>
              </a:ext>
            </a:extLst>
          </p:cNvPr>
          <p:cNvSpPr txBox="1"/>
          <p:nvPr/>
        </p:nvSpPr>
        <p:spPr>
          <a:xfrm>
            <a:off x="116632" y="745300"/>
            <a:ext cx="6741368" cy="5234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～角丸：</a:t>
            </a:r>
            <a:r>
              <a:rPr lang="en-US" altLang="ja-JP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2D</a:t>
            </a:r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丸くして尖っていない角。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7" name="図 6" descr="ダイアグラム, 設計図&#10;&#10;AI 生成コンテンツは誤りを含む可能性があります。">
            <a:extLst>
              <a:ext uri="{FF2B5EF4-FFF2-40B4-BE49-F238E27FC236}">
                <a16:creationId xmlns:a16="http://schemas.microsoft.com/office/drawing/2014/main" id="{7AFE7C7C-9022-1945-7432-3D15BC7905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643" y="1394238"/>
            <a:ext cx="2182904" cy="2520000"/>
          </a:xfrm>
          <a:prstGeom prst="rect">
            <a:avLst/>
          </a:prstGeom>
        </p:spPr>
      </p:pic>
      <p:pic>
        <p:nvPicPr>
          <p:cNvPr id="12" name="図 11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25F3DC1A-BA22-D5B7-E596-547EBB68F1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948" y="1394238"/>
            <a:ext cx="2445395" cy="2520000"/>
          </a:xfrm>
          <a:prstGeom prst="rect">
            <a:avLst/>
          </a:prstGeom>
        </p:spPr>
      </p:pic>
      <p:pic>
        <p:nvPicPr>
          <p:cNvPr id="14" name="図 13" descr="図形, 四角形&#10;&#10;AI 生成コンテンツは誤りを含む可能性があります。">
            <a:extLst>
              <a:ext uri="{FF2B5EF4-FFF2-40B4-BE49-F238E27FC236}">
                <a16:creationId xmlns:a16="http://schemas.microsoft.com/office/drawing/2014/main" id="{9F6C9AAD-260E-5188-55FE-210E75F0DF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643" y="4160912"/>
            <a:ext cx="2390769" cy="252000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B115CDF-C241-098B-C21A-DE0280168F0F}"/>
              </a:ext>
            </a:extLst>
          </p:cNvPr>
          <p:cNvSpPr txBox="1"/>
          <p:nvPr/>
        </p:nvSpPr>
        <p:spPr>
          <a:xfrm>
            <a:off x="116632" y="6810230"/>
            <a:ext cx="6741368" cy="307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丸め（</a:t>
            </a:r>
            <a:r>
              <a:rPr lang="en-US" altLang="ja-JP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R</a:t>
            </a:r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）半径の円を各角に当て込めて、隣り合う円の共通接線で結んで出来る。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3520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3BE27DF-C39E-5FE7-4A0E-749F41CDC5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11D688B-2CDA-CC67-BC43-AA5A01E964C4}"/>
              </a:ext>
            </a:extLst>
          </p:cNvPr>
          <p:cNvSpPr txBox="1"/>
          <p:nvPr/>
        </p:nvSpPr>
        <p:spPr>
          <a:xfrm>
            <a:off x="116632" y="128464"/>
            <a:ext cx="6741367" cy="656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lnSpc>
                <a:spcPts val="2200"/>
              </a:lnSpc>
            </a:pPr>
            <a:r>
              <a:rPr kumimoji="1" lang="ja-JP" altLang="en-US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角丸</a:t>
            </a:r>
            <a:endParaRPr kumimoji="1" lang="en-US" altLang="ja-JP" sz="1801" b="1" kern="100" dirty="0">
              <a:solidFill>
                <a:srgbClr val="ED7D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正楷書体-PRO" panose="03000600000000000000" pitchFamily="66" charset="-128"/>
              <a:ea typeface="HG正楷書体-PRO" panose="03000600000000000000" pitchFamily="66" charset="-128"/>
              <a:cs typeface="Dreaming Outloud Script Pro" panose="020F0502020204030204" pitchFamily="66" charset="0"/>
            </a:endParaRPr>
          </a:p>
          <a:p>
            <a:pPr defTabSz="914400">
              <a:lnSpc>
                <a:spcPts val="2200"/>
              </a:lnSpc>
            </a:pPr>
            <a:r>
              <a:rPr kumimoji="1" lang="en-US" altLang="ja-JP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Round Corner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B2E1DEC-A52D-8368-F749-8EB6A87C249E}"/>
              </a:ext>
            </a:extLst>
          </p:cNvPr>
          <p:cNvSpPr txBox="1"/>
          <p:nvPr/>
        </p:nvSpPr>
        <p:spPr>
          <a:xfrm>
            <a:off x="116632" y="745300"/>
            <a:ext cx="6741368" cy="5234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～角丸：</a:t>
            </a:r>
            <a:r>
              <a:rPr lang="en-US" altLang="ja-JP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3D</a:t>
            </a:r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en-US" altLang="ja-JP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3D</a:t>
            </a:r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においても、角に当て込めた円</a:t>
            </a:r>
            <a:r>
              <a:rPr lang="en-US" altLang="ja-JP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球</a:t>
            </a:r>
            <a:r>
              <a:rPr lang="en-US" altLang="ja-JP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の、共通接線を結んだ図形であることは変わらない。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052CF22-F743-CB7B-CC95-68907EBF53AD}"/>
              </a:ext>
            </a:extLst>
          </p:cNvPr>
          <p:cNvSpPr txBox="1"/>
          <p:nvPr/>
        </p:nvSpPr>
        <p:spPr>
          <a:xfrm>
            <a:off x="116632" y="6326859"/>
            <a:ext cx="6741368" cy="739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CAD</a:t>
            </a:r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で作成される、角丸（フィレット）を含む図形はこのようにして成り立ちます。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このことから、</a:t>
            </a:r>
            <a:r>
              <a:rPr lang="en-US" altLang="ja-JP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CAD</a:t>
            </a:r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図形に現れるこれらの接線は、正接エッジなどと呼ばれます。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現実では現れない</a:t>
            </a:r>
            <a:r>
              <a:rPr lang="en-US" altLang="ja-JP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CAD</a:t>
            </a:r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データ中の補助線です。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3" name="図 2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5C69B63E-41B4-11F8-FCD0-9822DECD4D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24"/>
          <a:stretch>
            <a:fillRect/>
          </a:stretch>
        </p:blipFill>
        <p:spPr>
          <a:xfrm>
            <a:off x="224643" y="1351159"/>
            <a:ext cx="3204356" cy="1800000"/>
          </a:xfrm>
          <a:prstGeom prst="rect">
            <a:avLst/>
          </a:prstGeom>
        </p:spPr>
      </p:pic>
      <p:pic>
        <p:nvPicPr>
          <p:cNvPr id="5" name="図 4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809576D9-2689-9B0B-0DEA-E11B90B097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664" y="3233541"/>
            <a:ext cx="2178806" cy="1080000"/>
          </a:xfrm>
          <a:prstGeom prst="rect">
            <a:avLst/>
          </a:prstGeom>
        </p:spPr>
      </p:pic>
      <p:pic>
        <p:nvPicPr>
          <p:cNvPr id="10" name="図 9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5ADC225A-5503-E6F7-D5A4-00AB26486D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269" y="3233541"/>
            <a:ext cx="2168030" cy="1080000"/>
          </a:xfrm>
          <a:prstGeom prst="rect">
            <a:avLst/>
          </a:prstGeom>
        </p:spPr>
      </p:pic>
      <p:pic>
        <p:nvPicPr>
          <p:cNvPr id="13" name="図 12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F303AD38-3AA0-2E00-1BCA-7BE45491B6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098" y="3233541"/>
            <a:ext cx="1983776" cy="1080000"/>
          </a:xfrm>
          <a:prstGeom prst="rect">
            <a:avLst/>
          </a:prstGeom>
        </p:spPr>
      </p:pic>
      <p:pic>
        <p:nvPicPr>
          <p:cNvPr id="19" name="図 18" descr="グラフ, レーダー チャート&#10;&#10;AI 生成コンテンツは誤りを含む可能性があります。">
            <a:extLst>
              <a:ext uri="{FF2B5EF4-FFF2-40B4-BE49-F238E27FC236}">
                <a16:creationId xmlns:a16="http://schemas.microsoft.com/office/drawing/2014/main" id="{A94345B3-ECD9-CE02-22AE-323B005FF45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664" y="4444125"/>
            <a:ext cx="1790710" cy="1800000"/>
          </a:xfrm>
          <a:prstGeom prst="rect">
            <a:avLst/>
          </a:prstGeom>
        </p:spPr>
      </p:pic>
      <p:pic>
        <p:nvPicPr>
          <p:cNvPr id="21" name="図 20" descr="グラフ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33D66BF4-E09D-3464-ED68-0C6B5DA7831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852" y="4444125"/>
            <a:ext cx="1731990" cy="1800000"/>
          </a:xfrm>
          <a:prstGeom prst="rect">
            <a:avLst/>
          </a:prstGeom>
        </p:spPr>
      </p:pic>
      <p:pic>
        <p:nvPicPr>
          <p:cNvPr id="23" name="図 22" descr="設計図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FA5A9C4F-7757-70B2-9D20-9CC780BD4F4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1155" y="4444125"/>
            <a:ext cx="1781003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801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CF64943-1E0D-7B50-C38A-62795B8E7A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239CC3E-F6D1-7C4A-2612-E090AE0C2283}"/>
              </a:ext>
            </a:extLst>
          </p:cNvPr>
          <p:cNvSpPr txBox="1"/>
          <p:nvPr/>
        </p:nvSpPr>
        <p:spPr>
          <a:xfrm>
            <a:off x="116632" y="128464"/>
            <a:ext cx="6741367" cy="656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lnSpc>
                <a:spcPts val="2200"/>
              </a:lnSpc>
            </a:pPr>
            <a:r>
              <a:rPr kumimoji="1" lang="ja-JP" altLang="en-US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角丸</a:t>
            </a:r>
            <a:endParaRPr kumimoji="1" lang="en-US" altLang="ja-JP" sz="1801" b="1" kern="100" dirty="0">
              <a:solidFill>
                <a:srgbClr val="ED7D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正楷書体-PRO" panose="03000600000000000000" pitchFamily="66" charset="-128"/>
              <a:ea typeface="HG正楷書体-PRO" panose="03000600000000000000" pitchFamily="66" charset="-128"/>
              <a:cs typeface="Dreaming Outloud Script Pro" panose="020F0502020204030204" pitchFamily="66" charset="0"/>
            </a:endParaRPr>
          </a:p>
          <a:p>
            <a:pPr defTabSz="914400">
              <a:lnSpc>
                <a:spcPts val="2200"/>
              </a:lnSpc>
            </a:pPr>
            <a:r>
              <a:rPr kumimoji="1" lang="en-US" altLang="ja-JP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Round Corner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95AA743-5842-6B0B-35BA-7331B43B46D1}"/>
              </a:ext>
            </a:extLst>
          </p:cNvPr>
          <p:cNvSpPr txBox="1"/>
          <p:nvPr/>
        </p:nvSpPr>
        <p:spPr>
          <a:xfrm>
            <a:off x="116632" y="745300"/>
            <a:ext cx="6741368" cy="5234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～正接接線の描き方～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曲線のハンドルと直線を、一直線にします。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B73CB65-0CF4-84C1-7F8B-2DC6378848F8}"/>
              </a:ext>
            </a:extLst>
          </p:cNvPr>
          <p:cNvSpPr txBox="1"/>
          <p:nvPr/>
        </p:nvSpPr>
        <p:spPr>
          <a:xfrm>
            <a:off x="116632" y="3692860"/>
            <a:ext cx="6741368" cy="5234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機械図面や意匠図面では、正接してない線と線は、角を成していると考えます。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線と線の接続の状態は、常に意識するようにします。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4" name="図 3" descr="図形&#10;&#10;AI 生成コンテンツは誤りを含む可能性があります。">
            <a:extLst>
              <a:ext uri="{FF2B5EF4-FFF2-40B4-BE49-F238E27FC236}">
                <a16:creationId xmlns:a16="http://schemas.microsoft.com/office/drawing/2014/main" id="{54B81077-B0CB-E92C-D272-6827602AAB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26" y="1268777"/>
            <a:ext cx="2373061" cy="1080000"/>
          </a:xfrm>
          <a:prstGeom prst="rect">
            <a:avLst/>
          </a:prstGeom>
        </p:spPr>
      </p:pic>
      <p:pic>
        <p:nvPicPr>
          <p:cNvPr id="11" name="図 10" descr="図形, 四角形&#10;&#10;AI 生成コンテンツは誤りを含む可能性があります。">
            <a:extLst>
              <a:ext uri="{FF2B5EF4-FFF2-40B4-BE49-F238E27FC236}">
                <a16:creationId xmlns:a16="http://schemas.microsoft.com/office/drawing/2014/main" id="{F6490918-2D37-C4EB-CCF0-EBF63B3CD6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916" y="1268777"/>
            <a:ext cx="2248163" cy="1080000"/>
          </a:xfrm>
          <a:prstGeom prst="rect">
            <a:avLst/>
          </a:prstGeom>
        </p:spPr>
      </p:pic>
      <p:pic>
        <p:nvPicPr>
          <p:cNvPr id="14" name="図 13" descr="図形, 四角形&#10;&#10;AI 生成コンテンツは誤りを含む可能性があります。">
            <a:extLst>
              <a:ext uri="{FF2B5EF4-FFF2-40B4-BE49-F238E27FC236}">
                <a16:creationId xmlns:a16="http://schemas.microsoft.com/office/drawing/2014/main" id="{BA791666-61F8-F758-1254-BDFB63B1E9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62" y="2437672"/>
            <a:ext cx="2946521" cy="1080000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B474BF1-3AA7-EB9E-A9C2-1607726A8556}"/>
              </a:ext>
            </a:extLst>
          </p:cNvPr>
          <p:cNvSpPr txBox="1"/>
          <p:nvPr/>
        </p:nvSpPr>
        <p:spPr>
          <a:xfrm>
            <a:off x="116632" y="4377500"/>
            <a:ext cx="6741368" cy="5234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～正接接点の求め方：放物線～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曲線の弦と平行な線の中点を結んだ線と、曲線の交点。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18" name="図 17" descr="図形, 矢印&#10;&#10;AI 生成コンテンツは誤りを含む可能性があります。">
            <a:extLst>
              <a:ext uri="{FF2B5EF4-FFF2-40B4-BE49-F238E27FC236}">
                <a16:creationId xmlns:a16="http://schemas.microsoft.com/office/drawing/2014/main" id="{43D5F8E7-EB39-2214-B2B1-A7A6B1BF5D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63" y="4900977"/>
            <a:ext cx="1691145" cy="1080000"/>
          </a:xfrm>
          <a:prstGeom prst="rect">
            <a:avLst/>
          </a:prstGeom>
        </p:spPr>
      </p:pic>
      <p:pic>
        <p:nvPicPr>
          <p:cNvPr id="22" name="図 21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7EF645CB-C98D-9752-8C60-73FE9AF1007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836" y="4900977"/>
            <a:ext cx="2036363" cy="1080000"/>
          </a:xfrm>
          <a:prstGeom prst="rect">
            <a:avLst/>
          </a:prstGeom>
        </p:spPr>
      </p:pic>
      <p:pic>
        <p:nvPicPr>
          <p:cNvPr id="25" name="図 24" descr="空気, テーブル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FBC8A0C6-7FC0-69EB-2D18-AB1CDBB0DC0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027" y="4900977"/>
            <a:ext cx="2074415" cy="1080000"/>
          </a:xfrm>
          <a:prstGeom prst="rect">
            <a:avLst/>
          </a:prstGeom>
        </p:spPr>
      </p:pic>
      <p:pic>
        <p:nvPicPr>
          <p:cNvPr id="27" name="図 26" descr="テーブル, スポーツゲーム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26E16E31-3C42-3AF5-8B8B-D52182B545F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8" y="6100420"/>
            <a:ext cx="1977517" cy="1080000"/>
          </a:xfrm>
          <a:prstGeom prst="rect">
            <a:avLst/>
          </a:prstGeom>
        </p:spPr>
      </p:pic>
      <p:pic>
        <p:nvPicPr>
          <p:cNvPr id="29" name="図 28" descr="図形&#10;&#10;AI 生成コンテンツは誤りを含む可能性があります。">
            <a:extLst>
              <a:ext uri="{FF2B5EF4-FFF2-40B4-BE49-F238E27FC236}">
                <a16:creationId xmlns:a16="http://schemas.microsoft.com/office/drawing/2014/main" id="{50AC0E49-3D87-654F-76C4-69C5BAF8E33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870" y="6100420"/>
            <a:ext cx="2119626" cy="1080000"/>
          </a:xfrm>
          <a:prstGeom prst="rect">
            <a:avLst/>
          </a:prstGeom>
        </p:spPr>
      </p:pic>
      <p:pic>
        <p:nvPicPr>
          <p:cNvPr id="31" name="図 30" descr="図形&#10;&#10;AI 生成コンテンツは誤りを含む可能性があります。">
            <a:extLst>
              <a:ext uri="{FF2B5EF4-FFF2-40B4-BE49-F238E27FC236}">
                <a16:creationId xmlns:a16="http://schemas.microsoft.com/office/drawing/2014/main" id="{E7268541-0AA7-3C20-C3F0-B567D8BA2AC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4431" y="6100420"/>
            <a:ext cx="2386983" cy="1080000"/>
          </a:xfrm>
          <a:prstGeom prst="rect">
            <a:avLst/>
          </a:prstGeom>
        </p:spPr>
      </p:pic>
      <p:pic>
        <p:nvPicPr>
          <p:cNvPr id="33" name="図 32" descr="図形&#10;&#10;AI 生成コンテンツは誤りを含む可能性があります。">
            <a:extLst>
              <a:ext uri="{FF2B5EF4-FFF2-40B4-BE49-F238E27FC236}">
                <a16:creationId xmlns:a16="http://schemas.microsoft.com/office/drawing/2014/main" id="{0C8E20F8-3F2A-5C17-5364-267C529504E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8" y="7365268"/>
            <a:ext cx="4841090" cy="108000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F0A1509-8CC2-B933-7819-2C454D37022D}"/>
              </a:ext>
            </a:extLst>
          </p:cNvPr>
          <p:cNvSpPr txBox="1"/>
          <p:nvPr/>
        </p:nvSpPr>
        <p:spPr>
          <a:xfrm>
            <a:off x="116632" y="8564711"/>
            <a:ext cx="6741368" cy="307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※</a:t>
            </a:r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数学的な解に対してベジェ曲線である都合、誤差が出ます。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87671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AB3787-CFAB-FCA1-28CF-1F36BA0D11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1CF1E4A-B399-9B73-B344-6F6EABC3A09A}"/>
              </a:ext>
            </a:extLst>
          </p:cNvPr>
          <p:cNvSpPr txBox="1"/>
          <p:nvPr/>
        </p:nvSpPr>
        <p:spPr>
          <a:xfrm>
            <a:off x="116632" y="128464"/>
            <a:ext cx="6741367" cy="656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lnSpc>
                <a:spcPts val="2200"/>
              </a:lnSpc>
            </a:pPr>
            <a:r>
              <a:rPr kumimoji="1" lang="ja-JP" altLang="en-US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角丸</a:t>
            </a:r>
            <a:endParaRPr kumimoji="1" lang="en-US" altLang="ja-JP" sz="1801" b="1" kern="100" dirty="0">
              <a:solidFill>
                <a:srgbClr val="ED7D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正楷書体-PRO" panose="03000600000000000000" pitchFamily="66" charset="-128"/>
              <a:ea typeface="HG正楷書体-PRO" panose="03000600000000000000" pitchFamily="66" charset="-128"/>
              <a:cs typeface="Dreaming Outloud Script Pro" panose="020F0502020204030204" pitchFamily="66" charset="0"/>
            </a:endParaRPr>
          </a:p>
          <a:p>
            <a:pPr defTabSz="914400">
              <a:lnSpc>
                <a:spcPts val="2200"/>
              </a:lnSpc>
            </a:pPr>
            <a:r>
              <a:rPr kumimoji="1" lang="en-US" altLang="ja-JP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Round Corner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A83E3F6-8AC9-10CC-F099-87EE81916365}"/>
              </a:ext>
            </a:extLst>
          </p:cNvPr>
          <p:cNvSpPr txBox="1"/>
          <p:nvPr/>
        </p:nvSpPr>
        <p:spPr>
          <a:xfrm>
            <a:off x="116632" y="745300"/>
            <a:ext cx="6741368" cy="5234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～正接接点の求め方：円弧～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直線と円弧の半径が垂直に交わる点。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7" name="図 6" descr="図形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D63E78BE-9DDD-703E-0938-E39BF85FDA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3" y="1273325"/>
            <a:ext cx="1533781" cy="1080000"/>
          </a:xfrm>
          <a:prstGeom prst="rect">
            <a:avLst/>
          </a:prstGeom>
        </p:spPr>
      </p:pic>
      <p:pic>
        <p:nvPicPr>
          <p:cNvPr id="13" name="図 12" descr="図形&#10;&#10;AI 生成コンテンツは誤りを含む可能性があります。">
            <a:extLst>
              <a:ext uri="{FF2B5EF4-FFF2-40B4-BE49-F238E27FC236}">
                <a16:creationId xmlns:a16="http://schemas.microsoft.com/office/drawing/2014/main" id="{42D8F7CB-C10B-959D-EE2C-9643D0ACD3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4116" y="1273325"/>
            <a:ext cx="1594884" cy="1080000"/>
          </a:xfrm>
          <a:prstGeom prst="rect">
            <a:avLst/>
          </a:prstGeom>
        </p:spPr>
      </p:pic>
      <p:pic>
        <p:nvPicPr>
          <p:cNvPr id="19" name="図 18" descr="図形, 多角形&#10;&#10;AI 生成コンテンツは誤りを含む可能性があります。">
            <a:extLst>
              <a:ext uri="{FF2B5EF4-FFF2-40B4-BE49-F238E27FC236}">
                <a16:creationId xmlns:a16="http://schemas.microsoft.com/office/drawing/2014/main" id="{25EAC58D-FEF4-E9C8-A1C7-251B1C6D1F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702" y="1273325"/>
            <a:ext cx="2099012" cy="1080000"/>
          </a:xfrm>
          <a:prstGeom prst="rect">
            <a:avLst/>
          </a:prstGeom>
        </p:spPr>
      </p:pic>
      <p:pic>
        <p:nvPicPr>
          <p:cNvPr id="21" name="図 20" descr="図形&#10;&#10;AI 生成コンテンツは誤りを含む可能性があります。">
            <a:extLst>
              <a:ext uri="{FF2B5EF4-FFF2-40B4-BE49-F238E27FC236}">
                <a16:creationId xmlns:a16="http://schemas.microsoft.com/office/drawing/2014/main" id="{EF9605A3-A188-C7E0-0742-8565FC7280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75" y="2540732"/>
            <a:ext cx="2059534" cy="1080000"/>
          </a:xfrm>
          <a:prstGeom prst="rect">
            <a:avLst/>
          </a:prstGeom>
        </p:spPr>
      </p:pic>
      <p:pic>
        <p:nvPicPr>
          <p:cNvPr id="24" name="図 23" descr="図形&#10;&#10;AI 生成コンテンツは誤りを含む可能性があります。">
            <a:extLst>
              <a:ext uri="{FF2B5EF4-FFF2-40B4-BE49-F238E27FC236}">
                <a16:creationId xmlns:a16="http://schemas.microsoft.com/office/drawing/2014/main" id="{B44D1150-4860-40A8-CF1A-A9C3D42913A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880" y="2540732"/>
            <a:ext cx="1635000" cy="1080000"/>
          </a:xfrm>
          <a:prstGeom prst="rect">
            <a:avLst/>
          </a:prstGeom>
        </p:spPr>
      </p:pic>
      <p:pic>
        <p:nvPicPr>
          <p:cNvPr id="28" name="図 27" descr="図形&#10;&#10;AI 生成コンテンツは誤りを含む可能性があります。">
            <a:extLst>
              <a:ext uri="{FF2B5EF4-FFF2-40B4-BE49-F238E27FC236}">
                <a16:creationId xmlns:a16="http://schemas.microsoft.com/office/drawing/2014/main" id="{E78B423F-6342-07FF-8E02-7AE80F5EED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114" y="2540732"/>
            <a:ext cx="1497600" cy="1080000"/>
          </a:xfrm>
          <a:prstGeom prst="rect">
            <a:avLst/>
          </a:prstGeom>
        </p:spPr>
      </p:pic>
      <p:pic>
        <p:nvPicPr>
          <p:cNvPr id="32" name="図 31" descr="図形&#10;&#10;AI 生成コンテンツは誤りを含む可能性があります。">
            <a:extLst>
              <a:ext uri="{FF2B5EF4-FFF2-40B4-BE49-F238E27FC236}">
                <a16:creationId xmlns:a16="http://schemas.microsoft.com/office/drawing/2014/main" id="{3063586C-CAEB-3396-4222-7DB17BD5D0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2" y="3808139"/>
            <a:ext cx="1981241" cy="1080000"/>
          </a:xfrm>
          <a:prstGeom prst="rect">
            <a:avLst/>
          </a:prstGeom>
        </p:spPr>
      </p:pic>
      <p:pic>
        <p:nvPicPr>
          <p:cNvPr id="36" name="図 35" descr="図形&#10;&#10;AI 生成コンテンツは誤りを含む可能性があります。">
            <a:extLst>
              <a:ext uri="{FF2B5EF4-FFF2-40B4-BE49-F238E27FC236}">
                <a16:creationId xmlns:a16="http://schemas.microsoft.com/office/drawing/2014/main" id="{DF7DF341-D085-4CE9-AF3B-8A17BA732D8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6809" y="3817534"/>
            <a:ext cx="2277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617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F33DC81-9D9A-2F04-0291-34BA0A8422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15BF455-5429-08F0-3993-F506938DD31F}"/>
              </a:ext>
            </a:extLst>
          </p:cNvPr>
          <p:cNvSpPr txBox="1"/>
          <p:nvPr/>
        </p:nvSpPr>
        <p:spPr>
          <a:xfrm>
            <a:off x="116632" y="128464"/>
            <a:ext cx="6741367" cy="656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lnSpc>
                <a:spcPts val="2200"/>
              </a:lnSpc>
            </a:pPr>
            <a:r>
              <a:rPr kumimoji="1" lang="ja-JP" altLang="en-US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角丸</a:t>
            </a:r>
            <a:endParaRPr kumimoji="1" lang="en-US" altLang="ja-JP" sz="1801" b="1" kern="100" dirty="0">
              <a:solidFill>
                <a:srgbClr val="ED7D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正楷書体-PRO" panose="03000600000000000000" pitchFamily="66" charset="-128"/>
              <a:ea typeface="HG正楷書体-PRO" panose="03000600000000000000" pitchFamily="66" charset="-128"/>
              <a:cs typeface="Dreaming Outloud Script Pro" panose="020F0502020204030204" pitchFamily="66" charset="0"/>
            </a:endParaRPr>
          </a:p>
          <a:p>
            <a:pPr defTabSz="914400">
              <a:lnSpc>
                <a:spcPts val="2200"/>
              </a:lnSpc>
            </a:pPr>
            <a:r>
              <a:rPr kumimoji="1" lang="en-US" altLang="ja-JP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Round Corner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13D6005-E35A-6B92-493E-581C53025AFE}"/>
              </a:ext>
            </a:extLst>
          </p:cNvPr>
          <p:cNvSpPr txBox="1"/>
          <p:nvPr/>
        </p:nvSpPr>
        <p:spPr>
          <a:xfrm>
            <a:off x="116632" y="745300"/>
            <a:ext cx="6741368" cy="5234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～共通接線の描き方：円～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円の中心を結んだ線と平行な接線。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3" name="図 2" descr="図形, アイコン&#10;&#10;AI 生成コンテンツは誤りを含む可能性があります。">
            <a:extLst>
              <a:ext uri="{FF2B5EF4-FFF2-40B4-BE49-F238E27FC236}">
                <a16:creationId xmlns:a16="http://schemas.microsoft.com/office/drawing/2014/main" id="{24E6E820-199B-2370-49B6-D41DFE0725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95" y="1270590"/>
            <a:ext cx="1605831" cy="1080000"/>
          </a:xfrm>
          <a:prstGeom prst="rect">
            <a:avLst/>
          </a:prstGeom>
        </p:spPr>
      </p:pic>
      <p:pic>
        <p:nvPicPr>
          <p:cNvPr id="5" name="図 4" descr="図形, 矢印&#10;&#10;AI 生成コンテンツは誤りを含む可能性があります。">
            <a:extLst>
              <a:ext uri="{FF2B5EF4-FFF2-40B4-BE49-F238E27FC236}">
                <a16:creationId xmlns:a16="http://schemas.microsoft.com/office/drawing/2014/main" id="{DDD2816C-2A78-AD45-3000-EFDA43C9D5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832" y="1268777"/>
            <a:ext cx="1871531" cy="1080000"/>
          </a:xfrm>
          <a:prstGeom prst="rect">
            <a:avLst/>
          </a:prstGeom>
        </p:spPr>
      </p:pic>
      <p:pic>
        <p:nvPicPr>
          <p:cNvPr id="10" name="図 9" descr="図形&#10;&#10;AI 生成コンテンツは誤りを含む可能性があります。">
            <a:extLst>
              <a:ext uri="{FF2B5EF4-FFF2-40B4-BE49-F238E27FC236}">
                <a16:creationId xmlns:a16="http://schemas.microsoft.com/office/drawing/2014/main" id="{7348B2AE-FF47-5A8C-2630-D5D28A5542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94" y="2504728"/>
            <a:ext cx="1757222" cy="1800000"/>
          </a:xfrm>
          <a:prstGeom prst="rect">
            <a:avLst/>
          </a:prstGeom>
        </p:spPr>
      </p:pic>
      <p:pic>
        <p:nvPicPr>
          <p:cNvPr id="12" name="図 11" descr="図形&#10;&#10;AI 生成コンテンツは誤りを含む可能性があります。">
            <a:extLst>
              <a:ext uri="{FF2B5EF4-FFF2-40B4-BE49-F238E27FC236}">
                <a16:creationId xmlns:a16="http://schemas.microsoft.com/office/drawing/2014/main" id="{3A8DDD28-A2BA-0C60-8856-E108EC017D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848" y="2504728"/>
            <a:ext cx="1920826" cy="1800000"/>
          </a:xfrm>
          <a:prstGeom prst="rect">
            <a:avLst/>
          </a:prstGeom>
        </p:spPr>
      </p:pic>
      <p:pic>
        <p:nvPicPr>
          <p:cNvPr id="15" name="図 14" descr="図形&#10;&#10;AI 生成コンテンツは誤りを含む可能性があります。">
            <a:extLst>
              <a:ext uri="{FF2B5EF4-FFF2-40B4-BE49-F238E27FC236}">
                <a16:creationId xmlns:a16="http://schemas.microsoft.com/office/drawing/2014/main" id="{335B6802-BF3B-9848-57C9-23E90D97847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94" y="4459966"/>
            <a:ext cx="3053871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559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5307FA9-311F-EED6-D36B-85BB12D7C0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46B528E-C3F7-62F5-949A-256A3758EC12}"/>
              </a:ext>
            </a:extLst>
          </p:cNvPr>
          <p:cNvSpPr txBox="1"/>
          <p:nvPr/>
        </p:nvSpPr>
        <p:spPr>
          <a:xfrm>
            <a:off x="116632" y="128464"/>
            <a:ext cx="6741367" cy="656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lnSpc>
                <a:spcPts val="2200"/>
              </a:lnSpc>
            </a:pPr>
            <a:r>
              <a:rPr kumimoji="1" lang="ja-JP" altLang="en-US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角丸</a:t>
            </a:r>
            <a:endParaRPr kumimoji="1" lang="en-US" altLang="ja-JP" sz="1801" b="1" kern="100" dirty="0">
              <a:solidFill>
                <a:srgbClr val="ED7D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正楷書体-PRO" panose="03000600000000000000" pitchFamily="66" charset="-128"/>
              <a:ea typeface="HG正楷書体-PRO" panose="03000600000000000000" pitchFamily="66" charset="-128"/>
              <a:cs typeface="Dreaming Outloud Script Pro" panose="020F0502020204030204" pitchFamily="66" charset="0"/>
            </a:endParaRPr>
          </a:p>
          <a:p>
            <a:pPr defTabSz="914400">
              <a:lnSpc>
                <a:spcPts val="2200"/>
              </a:lnSpc>
            </a:pPr>
            <a:r>
              <a:rPr kumimoji="1" lang="en-US" altLang="ja-JP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Round Corner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D36EDB2-4DB9-2C6A-F596-39FD8851C2EB}"/>
              </a:ext>
            </a:extLst>
          </p:cNvPr>
          <p:cNvSpPr txBox="1"/>
          <p:nvPr/>
        </p:nvSpPr>
        <p:spPr>
          <a:xfrm>
            <a:off x="116632" y="745300"/>
            <a:ext cx="6741368" cy="5234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～共通接線の描き方：径の異なる円～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補助円を描いて回転させる。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4" name="図 3" descr="図形, 円&#10;&#10;AI 生成コンテンツは誤りを含む可能性があります。">
            <a:extLst>
              <a:ext uri="{FF2B5EF4-FFF2-40B4-BE49-F238E27FC236}">
                <a16:creationId xmlns:a16="http://schemas.microsoft.com/office/drawing/2014/main" id="{03CFFC8C-A853-DBA4-C7B7-053D159D9C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51" y="1282689"/>
            <a:ext cx="2017478" cy="1080000"/>
          </a:xfrm>
          <a:prstGeom prst="rect">
            <a:avLst/>
          </a:prstGeom>
        </p:spPr>
      </p:pic>
      <p:pic>
        <p:nvPicPr>
          <p:cNvPr id="9" name="図 8" descr="図形, 円&#10;&#10;AI 生成コンテンツは誤りを含む可能性があります。">
            <a:extLst>
              <a:ext uri="{FF2B5EF4-FFF2-40B4-BE49-F238E27FC236}">
                <a16:creationId xmlns:a16="http://schemas.microsoft.com/office/drawing/2014/main" id="{DBCDE2DF-0B53-F02B-4980-80CC318EF6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4884" y="1282689"/>
            <a:ext cx="1334704" cy="1080000"/>
          </a:xfrm>
          <a:prstGeom prst="rect">
            <a:avLst/>
          </a:prstGeom>
        </p:spPr>
      </p:pic>
      <p:pic>
        <p:nvPicPr>
          <p:cNvPr id="13" name="図 12" descr="ダイアグラム, 図形&#10;&#10;AI 生成コンテンツは誤りを含む可能性があります。">
            <a:extLst>
              <a:ext uri="{FF2B5EF4-FFF2-40B4-BE49-F238E27FC236}">
                <a16:creationId xmlns:a16="http://schemas.microsoft.com/office/drawing/2014/main" id="{C05794D2-9A6F-A5FC-6EC6-F2B9AE4D9B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6987" y="1282689"/>
            <a:ext cx="1477372" cy="1080000"/>
          </a:xfrm>
          <a:prstGeom prst="rect">
            <a:avLst/>
          </a:prstGeom>
        </p:spPr>
      </p:pic>
      <p:pic>
        <p:nvPicPr>
          <p:cNvPr id="16" name="図 15" descr="ダイアグラム, 図形&#10;&#10;AI 生成コンテンツは誤りを含む可能性があります。">
            <a:extLst>
              <a:ext uri="{FF2B5EF4-FFF2-40B4-BE49-F238E27FC236}">
                <a16:creationId xmlns:a16="http://schemas.microsoft.com/office/drawing/2014/main" id="{C7C125EE-17BE-52E6-4134-6388940FFA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99" y="2504728"/>
            <a:ext cx="1424651" cy="1080000"/>
          </a:xfrm>
          <a:prstGeom prst="rect">
            <a:avLst/>
          </a:prstGeom>
        </p:spPr>
      </p:pic>
      <p:pic>
        <p:nvPicPr>
          <p:cNvPr id="18" name="図 17" descr="ダイアグラム, ベン図表&#10;&#10;AI 生成コンテンツは誤りを含む可能性があります。">
            <a:extLst>
              <a:ext uri="{FF2B5EF4-FFF2-40B4-BE49-F238E27FC236}">
                <a16:creationId xmlns:a16="http://schemas.microsoft.com/office/drawing/2014/main" id="{AC16397E-628E-4812-46E5-A96B1D3E448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034" y="2504728"/>
            <a:ext cx="1398462" cy="1080000"/>
          </a:xfrm>
          <a:prstGeom prst="rect">
            <a:avLst/>
          </a:prstGeom>
        </p:spPr>
      </p:pic>
      <p:pic>
        <p:nvPicPr>
          <p:cNvPr id="20" name="図 19" descr="ダイアグラム, 図形&#10;&#10;AI 生成コンテンツは誤りを含む可能性があります。">
            <a:extLst>
              <a:ext uri="{FF2B5EF4-FFF2-40B4-BE49-F238E27FC236}">
                <a16:creationId xmlns:a16="http://schemas.microsoft.com/office/drawing/2014/main" id="{2E3C351E-89BF-7100-1204-04D11439D8A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380" y="2504728"/>
            <a:ext cx="1479190" cy="1080000"/>
          </a:xfrm>
          <a:prstGeom prst="rect">
            <a:avLst/>
          </a:prstGeom>
        </p:spPr>
      </p:pic>
      <p:pic>
        <p:nvPicPr>
          <p:cNvPr id="22" name="図 21" descr="スポーツゲーム, ワイヤー, 吊るす, スキー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7D5D8F63-9FAC-B24E-7584-86717E19CB8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855" y="2504728"/>
            <a:ext cx="1402105" cy="1080000"/>
          </a:xfrm>
          <a:prstGeom prst="rect">
            <a:avLst/>
          </a:prstGeom>
        </p:spPr>
      </p:pic>
      <p:pic>
        <p:nvPicPr>
          <p:cNvPr id="24" name="図 23" descr="図形, 円&#10;&#10;AI 生成コンテンツは誤りを含む可能性があります。">
            <a:extLst>
              <a:ext uri="{FF2B5EF4-FFF2-40B4-BE49-F238E27FC236}">
                <a16:creationId xmlns:a16="http://schemas.microsoft.com/office/drawing/2014/main" id="{02A465D0-1EE2-5237-7774-5D3D65C7BB6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66" y="3727689"/>
            <a:ext cx="1472065" cy="1080000"/>
          </a:xfrm>
          <a:prstGeom prst="rect">
            <a:avLst/>
          </a:prstGeom>
        </p:spPr>
      </p:pic>
      <p:pic>
        <p:nvPicPr>
          <p:cNvPr id="26" name="図 25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B21E929C-A680-F152-467B-A4B5A23B1D4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99" y="4949728"/>
            <a:ext cx="3362823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974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1423A86-6811-4F34-5727-3A6674F191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A1ED97E-5136-FCBE-8610-44E98FD56708}"/>
              </a:ext>
            </a:extLst>
          </p:cNvPr>
          <p:cNvSpPr txBox="1"/>
          <p:nvPr/>
        </p:nvSpPr>
        <p:spPr>
          <a:xfrm>
            <a:off x="116632" y="128464"/>
            <a:ext cx="6741367" cy="656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lnSpc>
                <a:spcPts val="2200"/>
              </a:lnSpc>
            </a:pPr>
            <a:r>
              <a:rPr kumimoji="1" lang="ja-JP" altLang="en-US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角丸</a:t>
            </a:r>
            <a:endParaRPr kumimoji="1" lang="en-US" altLang="ja-JP" sz="1801" b="1" kern="100" dirty="0">
              <a:solidFill>
                <a:srgbClr val="ED7D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正楷書体-PRO" panose="03000600000000000000" pitchFamily="66" charset="-128"/>
              <a:ea typeface="HG正楷書体-PRO" panose="03000600000000000000" pitchFamily="66" charset="-128"/>
              <a:cs typeface="Dreaming Outloud Script Pro" panose="020F0502020204030204" pitchFamily="66" charset="0"/>
            </a:endParaRPr>
          </a:p>
          <a:p>
            <a:pPr defTabSz="914400">
              <a:lnSpc>
                <a:spcPts val="2200"/>
              </a:lnSpc>
            </a:pPr>
            <a:r>
              <a:rPr kumimoji="1" lang="en-US" altLang="ja-JP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Round Corner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1866175-2560-29E8-6527-C5739D79E90A}"/>
              </a:ext>
            </a:extLst>
          </p:cNvPr>
          <p:cNvSpPr txBox="1"/>
          <p:nvPr/>
        </p:nvSpPr>
        <p:spPr>
          <a:xfrm>
            <a:off x="116632" y="745300"/>
            <a:ext cx="6741368" cy="5234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～ツールやスクリプトを活用する～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効率的です。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BDDA205-D85F-D5F7-74D9-8D5901883E47}"/>
              </a:ext>
            </a:extLst>
          </p:cNvPr>
          <p:cNvSpPr txBox="1"/>
          <p:nvPr/>
        </p:nvSpPr>
        <p:spPr>
          <a:xfrm>
            <a:off x="116632" y="1400620"/>
            <a:ext cx="6741368" cy="739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～コーナーウィジェット～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平面図で使う分には、手間が少なく便利程度です。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斜視図で使う時は、詳細な設定をする必要があります。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AE3A6A2-9022-69EB-E33F-00CF7AD338AB}"/>
              </a:ext>
            </a:extLst>
          </p:cNvPr>
          <p:cNvSpPr txBox="1"/>
          <p:nvPr/>
        </p:nvSpPr>
        <p:spPr>
          <a:xfrm>
            <a:off x="116632" y="7468045"/>
            <a:ext cx="6741368" cy="307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角度が付いている角の場合、相対値を設定しないと平面として計算されてしまう。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23" name="図 22" descr="グラフィカル ユーザー インターフェイス&#10;&#10;AI 生成コンテンツは誤りを含む可能性があります。">
            <a:extLst>
              <a:ext uri="{FF2B5EF4-FFF2-40B4-BE49-F238E27FC236}">
                <a16:creationId xmlns:a16="http://schemas.microsoft.com/office/drawing/2014/main" id="{6B3571E1-3FDF-0A77-9783-7C41A85BF2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2" y="2143116"/>
            <a:ext cx="2928649" cy="2520000"/>
          </a:xfrm>
          <a:prstGeom prst="rect">
            <a:avLst/>
          </a:prstGeom>
        </p:spPr>
      </p:pic>
      <p:pic>
        <p:nvPicPr>
          <p:cNvPr id="27" name="図 26" descr="正方形&#10;&#10;AI 生成コンテンツは誤りを含む可能性があります。">
            <a:extLst>
              <a:ext uri="{FF2B5EF4-FFF2-40B4-BE49-F238E27FC236}">
                <a16:creationId xmlns:a16="http://schemas.microsoft.com/office/drawing/2014/main" id="{F223B551-C4B8-8250-C8F6-9D57F4670D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4975" y="2130050"/>
            <a:ext cx="2636731" cy="2520000"/>
          </a:xfrm>
          <a:prstGeom prst="rect">
            <a:avLst/>
          </a:prstGeom>
        </p:spPr>
      </p:pic>
      <p:pic>
        <p:nvPicPr>
          <p:cNvPr id="29" name="図 28" descr="図形&#10;&#10;AI 生成コンテンツは誤りを含む可能性があります。">
            <a:extLst>
              <a:ext uri="{FF2B5EF4-FFF2-40B4-BE49-F238E27FC236}">
                <a16:creationId xmlns:a16="http://schemas.microsoft.com/office/drawing/2014/main" id="{80BED13B-893F-EC92-A7AB-013645E5B6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2" y="4808984"/>
            <a:ext cx="3022660" cy="2520000"/>
          </a:xfrm>
          <a:prstGeom prst="rect">
            <a:avLst/>
          </a:prstGeom>
        </p:spPr>
      </p:pic>
      <p:pic>
        <p:nvPicPr>
          <p:cNvPr id="31" name="図 30" descr="図形, 四角形, 正方形&#10;&#10;AI 生成コンテンツは誤りを含む可能性があります。">
            <a:extLst>
              <a:ext uri="{FF2B5EF4-FFF2-40B4-BE49-F238E27FC236}">
                <a16:creationId xmlns:a16="http://schemas.microsoft.com/office/drawing/2014/main" id="{09D5A3C7-6400-2859-2427-F66625CA3A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3784" y="4808984"/>
            <a:ext cx="2540942" cy="2520000"/>
          </a:xfrm>
          <a:prstGeom prst="rect">
            <a:avLst/>
          </a:prstGeom>
        </p:spPr>
      </p:pic>
      <p:pic>
        <p:nvPicPr>
          <p:cNvPr id="35" name="図 34" descr="座る, テーブル, 光, 交通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6E8F56BA-D68C-AC85-9CD1-6DB1A0F108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2" y="7783920"/>
            <a:ext cx="2678852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838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B6607D5-5E3A-E985-20BC-499A91FFB8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C48EBDD-0D8F-DE88-B936-3462873C80F2}"/>
              </a:ext>
            </a:extLst>
          </p:cNvPr>
          <p:cNvSpPr txBox="1"/>
          <p:nvPr/>
        </p:nvSpPr>
        <p:spPr>
          <a:xfrm>
            <a:off x="116632" y="128464"/>
            <a:ext cx="6741367" cy="656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lnSpc>
                <a:spcPts val="2200"/>
              </a:lnSpc>
            </a:pPr>
            <a:r>
              <a:rPr kumimoji="1" lang="ja-JP" altLang="en-US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角丸</a:t>
            </a:r>
            <a:endParaRPr kumimoji="1" lang="en-US" altLang="ja-JP" sz="1801" b="1" kern="100" dirty="0">
              <a:solidFill>
                <a:srgbClr val="ED7D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正楷書体-PRO" panose="03000600000000000000" pitchFamily="66" charset="-128"/>
              <a:ea typeface="HG正楷書体-PRO" panose="03000600000000000000" pitchFamily="66" charset="-128"/>
              <a:cs typeface="Dreaming Outloud Script Pro" panose="020F0502020204030204" pitchFamily="66" charset="0"/>
            </a:endParaRPr>
          </a:p>
          <a:p>
            <a:pPr defTabSz="914400">
              <a:lnSpc>
                <a:spcPts val="2200"/>
              </a:lnSpc>
            </a:pPr>
            <a:r>
              <a:rPr kumimoji="1" lang="en-US" altLang="ja-JP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Round Corner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6A8AF51-B884-94DE-BFF8-DF8939FD7583}"/>
              </a:ext>
            </a:extLst>
          </p:cNvPr>
          <p:cNvSpPr txBox="1"/>
          <p:nvPr/>
        </p:nvSpPr>
        <p:spPr>
          <a:xfrm>
            <a:off x="116632" y="745300"/>
            <a:ext cx="6741368" cy="5234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～ツールやスクリプトを活用する～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効率的です。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3" name="図 2" descr="グラフィカル ユーザー インターフェイス, アプリケーション&#10;&#10;AI 生成コンテンツは誤りを含む可能性があります。">
            <a:extLst>
              <a:ext uri="{FF2B5EF4-FFF2-40B4-BE49-F238E27FC236}">
                <a16:creationId xmlns:a16="http://schemas.microsoft.com/office/drawing/2014/main" id="{A7BA7223-0D8A-8CFD-D62B-EF52215988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67" y="2433000"/>
            <a:ext cx="2350239" cy="252000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BBA9034-5A89-68DF-5350-D5CCC3E18559}"/>
              </a:ext>
            </a:extLst>
          </p:cNvPr>
          <p:cNvSpPr txBox="1"/>
          <p:nvPr/>
        </p:nvSpPr>
        <p:spPr>
          <a:xfrm>
            <a:off x="116632" y="1400620"/>
            <a:ext cx="6741368" cy="9546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～効果：角を丸くする～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スクリプトがない場合の、イラレに備わっている機能。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フィルタリングした後にアピアランスを分解します。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比較的に自然な見た目の近似値で計算される。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11" name="図 10" descr="グラフィカル ユーザー インターフェイス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35C4B941-D46F-1A16-D37B-A1D158D4A1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908" y="2433000"/>
            <a:ext cx="2958667" cy="2520000"/>
          </a:xfrm>
          <a:prstGeom prst="rect">
            <a:avLst/>
          </a:prstGeom>
        </p:spPr>
      </p:pic>
      <p:pic>
        <p:nvPicPr>
          <p:cNvPr id="14" name="図 13" descr="グラフィカル ユーザー インターフェイス&#10;&#10;AI 生成コンテンツは誤りを含む可能性があります。">
            <a:extLst>
              <a:ext uri="{FF2B5EF4-FFF2-40B4-BE49-F238E27FC236}">
                <a16:creationId xmlns:a16="http://schemas.microsoft.com/office/drawing/2014/main" id="{1EA75980-34A2-7B46-35DF-D09C71225F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67" y="5034044"/>
            <a:ext cx="2659373" cy="2520000"/>
          </a:xfrm>
          <a:prstGeom prst="rect">
            <a:avLst/>
          </a:prstGeom>
        </p:spPr>
      </p:pic>
      <p:pic>
        <p:nvPicPr>
          <p:cNvPr id="17" name="図 16" descr="図形, 四角形, 正方形&#10;&#10;AI 生成コンテンツは誤りを含む可能性があります。">
            <a:extLst>
              <a:ext uri="{FF2B5EF4-FFF2-40B4-BE49-F238E27FC236}">
                <a16:creationId xmlns:a16="http://schemas.microsoft.com/office/drawing/2014/main" id="{546B1A39-FBFB-8822-C669-4E96F0F889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940" y="5030028"/>
            <a:ext cx="2589231" cy="2520000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E6BA0B3-9EA4-372E-2620-BB97924A7A22}"/>
              </a:ext>
            </a:extLst>
          </p:cNvPr>
          <p:cNvSpPr txBox="1"/>
          <p:nvPr/>
        </p:nvSpPr>
        <p:spPr>
          <a:xfrm>
            <a:off x="116632" y="7684349"/>
            <a:ext cx="6741368" cy="307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ショートカットやアクションに登録すると、使いやすくなります。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99805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グレースケール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916</TotalTime>
  <Words>743</Words>
  <Application>Microsoft Office PowerPoint</Application>
  <PresentationFormat>A4 210 x 297 mm</PresentationFormat>
  <Paragraphs>91</Paragraphs>
  <Slides>14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2" baseType="lpstr">
      <vt:lpstr>HG正楷書体-PRO</vt:lpstr>
      <vt:lpstr>UD デジタル 教科書体 NK-B</vt:lpstr>
      <vt:lpstr>UD デジタル 教科書体 NK-R</vt:lpstr>
      <vt:lpstr>Aptos</vt:lpstr>
      <vt:lpstr>Aptos Display</vt:lpstr>
      <vt:lpstr>Arial</vt:lpstr>
      <vt:lpstr>Ink Free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hoon ca</dc:creator>
  <cp:lastModifiedBy>hoon ca</cp:lastModifiedBy>
  <cp:revision>141</cp:revision>
  <dcterms:created xsi:type="dcterms:W3CDTF">2025-11-22T13:41:16Z</dcterms:created>
  <dcterms:modified xsi:type="dcterms:W3CDTF">2026-01-12T07:32:49Z</dcterms:modified>
</cp:coreProperties>
</file>